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Lst>
  <p:sldSz cx="9144000" cy="5143500" type="screen16x9"/>
  <p:notesSz cx="6858000" cy="9144000"/>
  <p:embeddedFontLst>
    <p:embeddedFont>
      <p:font typeface="Century Schoolbook" panose="02040604050505020304" pitchFamily="18" charset="0"/>
      <p:regular r:id="rId15"/>
    </p:embeddedFont>
    <p:embeddedFont>
      <p:font typeface="Wingdings 2" panose="05020102010507070707" pitchFamily="18" charset="2"/>
      <p:regular r:id="rId1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093" autoAdjust="0"/>
  </p:normalViewPr>
  <p:slideViewPr>
    <p:cSldViewPr snapToGrid="0">
      <p:cViewPr varScale="1">
        <p:scale>
          <a:sx n="86" d="100"/>
          <a:sy n="86" d="100"/>
        </p:scale>
        <p:origin x="1358" y="3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ACDF3D-2CE4-4065-9A3F-DC2B9CD92965}"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03095AC0-0738-45E7-83D9-21AF6C026446}">
      <dgm:prSet/>
      <dgm:spPr/>
      <dgm:t>
        <a:bodyPr/>
        <a:lstStyle/>
        <a:p>
          <a:r>
            <a:rPr lang="es-ES"/>
            <a:t>Board Representation:</a:t>
          </a:r>
          <a:endParaRPr lang="en-US"/>
        </a:p>
      </dgm:t>
    </dgm:pt>
    <dgm:pt modelId="{98ACDE48-63BB-48C2-BDBE-2A79D79C0DC0}" type="parTrans" cxnId="{B648FA28-5E98-4D57-B266-81ABC755BE86}">
      <dgm:prSet/>
      <dgm:spPr/>
      <dgm:t>
        <a:bodyPr/>
        <a:lstStyle/>
        <a:p>
          <a:endParaRPr lang="en-US"/>
        </a:p>
      </dgm:t>
    </dgm:pt>
    <dgm:pt modelId="{AB25A73B-88F2-4A41-98AA-694B4D1785EB}" type="sibTrans" cxnId="{B648FA28-5E98-4D57-B266-81ABC755BE86}">
      <dgm:prSet/>
      <dgm:spPr/>
      <dgm:t>
        <a:bodyPr/>
        <a:lstStyle/>
        <a:p>
          <a:endParaRPr lang="en-US"/>
        </a:p>
      </dgm:t>
    </dgm:pt>
    <dgm:pt modelId="{81DE3A38-1BFA-4AA3-B4BE-C914B18AEC5A}">
      <dgm:prSet/>
      <dgm:spPr/>
      <dgm:t>
        <a:bodyPr/>
        <a:lstStyle/>
        <a:p>
          <a:r>
            <a:rPr lang="es-ES"/>
            <a:t>The chess board will be represented as an 8x8 grid of squares with alternating black and white squares. </a:t>
          </a:r>
          <a:endParaRPr lang="en-US"/>
        </a:p>
      </dgm:t>
    </dgm:pt>
    <dgm:pt modelId="{BF12D5CD-E1B9-4C55-AB65-A6EFE9C1AAC5}" type="parTrans" cxnId="{648466FD-13A3-4034-A0EC-A5363A2C1973}">
      <dgm:prSet/>
      <dgm:spPr/>
      <dgm:t>
        <a:bodyPr/>
        <a:lstStyle/>
        <a:p>
          <a:endParaRPr lang="en-US"/>
        </a:p>
      </dgm:t>
    </dgm:pt>
    <dgm:pt modelId="{7C0DCB19-F2FC-4B0E-B6D4-631D91D334B7}" type="sibTrans" cxnId="{648466FD-13A3-4034-A0EC-A5363A2C1973}">
      <dgm:prSet/>
      <dgm:spPr/>
      <dgm:t>
        <a:bodyPr/>
        <a:lstStyle/>
        <a:p>
          <a:endParaRPr lang="en-US"/>
        </a:p>
      </dgm:t>
    </dgm:pt>
    <dgm:pt modelId="{DE380E07-D66A-4F7A-97E5-D8F5C7F68C7C}">
      <dgm:prSet/>
      <dgm:spPr/>
      <dgm:t>
        <a:bodyPr/>
        <a:lstStyle/>
        <a:p>
          <a:r>
            <a:rPr lang="es-ES"/>
            <a:t>Each square will contain a piece, which will be represented using standard algebraic notation.</a:t>
          </a:r>
          <a:endParaRPr lang="en-US"/>
        </a:p>
      </dgm:t>
    </dgm:pt>
    <dgm:pt modelId="{E40DDFCC-2578-43EA-B9AC-1870B85EB36A}" type="parTrans" cxnId="{BF24A410-E771-4815-AE69-869CF035C014}">
      <dgm:prSet/>
      <dgm:spPr/>
      <dgm:t>
        <a:bodyPr/>
        <a:lstStyle/>
        <a:p>
          <a:endParaRPr lang="en-US"/>
        </a:p>
      </dgm:t>
    </dgm:pt>
    <dgm:pt modelId="{5D37B4C1-0493-4F26-BA9A-264C77373952}" type="sibTrans" cxnId="{BF24A410-E771-4815-AE69-869CF035C014}">
      <dgm:prSet/>
      <dgm:spPr/>
      <dgm:t>
        <a:bodyPr/>
        <a:lstStyle/>
        <a:p>
          <a:endParaRPr lang="en-US"/>
        </a:p>
      </dgm:t>
    </dgm:pt>
    <dgm:pt modelId="{29F75D7B-42E5-4F18-8492-A7C320819FF2}">
      <dgm:prSet/>
      <dgm:spPr/>
      <dgm:t>
        <a:bodyPr/>
        <a:lstStyle/>
        <a:p>
          <a:r>
            <a:rPr lang="es-ES"/>
            <a:t>Pieces Representation: Each piece on the board will be represented by a class with specific attributes and functions. The pieces will include:</a:t>
          </a:r>
          <a:endParaRPr lang="en-US"/>
        </a:p>
      </dgm:t>
    </dgm:pt>
    <dgm:pt modelId="{37CEBEBE-C731-480E-AE13-8385911D9A38}" type="parTrans" cxnId="{09492029-290F-476C-B270-42EC4BF61138}">
      <dgm:prSet/>
      <dgm:spPr/>
      <dgm:t>
        <a:bodyPr/>
        <a:lstStyle/>
        <a:p>
          <a:endParaRPr lang="en-US"/>
        </a:p>
      </dgm:t>
    </dgm:pt>
    <dgm:pt modelId="{97D0A75B-318F-4A09-BFDD-E5A7B56F7808}" type="sibTrans" cxnId="{09492029-290F-476C-B270-42EC4BF61138}">
      <dgm:prSet/>
      <dgm:spPr/>
      <dgm:t>
        <a:bodyPr/>
        <a:lstStyle/>
        <a:p>
          <a:endParaRPr lang="en-US"/>
        </a:p>
      </dgm:t>
    </dgm:pt>
    <dgm:pt modelId="{D36F7650-DBEE-4ACF-AA24-7E7CC8B161A3}">
      <dgm:prSet/>
      <dgm:spPr/>
      <dgm:t>
        <a:bodyPr/>
        <a:lstStyle/>
        <a:p>
          <a:r>
            <a:rPr lang="es-ES"/>
            <a:t>King</a:t>
          </a:r>
          <a:endParaRPr lang="en-US"/>
        </a:p>
      </dgm:t>
    </dgm:pt>
    <dgm:pt modelId="{3A6E2E4B-7DB8-4187-9623-2B02C3D06629}" type="parTrans" cxnId="{8769697C-CB21-4A4F-B9A9-B792197625A6}">
      <dgm:prSet/>
      <dgm:spPr/>
      <dgm:t>
        <a:bodyPr/>
        <a:lstStyle/>
        <a:p>
          <a:endParaRPr lang="en-US"/>
        </a:p>
      </dgm:t>
    </dgm:pt>
    <dgm:pt modelId="{4E031D6A-72D0-4030-AC7E-235D364DF881}" type="sibTrans" cxnId="{8769697C-CB21-4A4F-B9A9-B792197625A6}">
      <dgm:prSet/>
      <dgm:spPr/>
      <dgm:t>
        <a:bodyPr/>
        <a:lstStyle/>
        <a:p>
          <a:endParaRPr lang="en-US"/>
        </a:p>
      </dgm:t>
    </dgm:pt>
    <dgm:pt modelId="{7E6381F5-27CA-4203-B00B-BF09F04191B5}">
      <dgm:prSet/>
      <dgm:spPr/>
      <dgm:t>
        <a:bodyPr/>
        <a:lstStyle/>
        <a:p>
          <a:r>
            <a:rPr lang="es-ES"/>
            <a:t>Queen</a:t>
          </a:r>
          <a:endParaRPr lang="en-US"/>
        </a:p>
      </dgm:t>
    </dgm:pt>
    <dgm:pt modelId="{2286B128-46D3-4F69-9630-2BE3C58A83FA}" type="parTrans" cxnId="{A64580DB-44E7-4B1A-8B72-6EE8D745A994}">
      <dgm:prSet/>
      <dgm:spPr/>
      <dgm:t>
        <a:bodyPr/>
        <a:lstStyle/>
        <a:p>
          <a:endParaRPr lang="en-US"/>
        </a:p>
      </dgm:t>
    </dgm:pt>
    <dgm:pt modelId="{FDCD982D-4AD4-4AFA-BE57-B7CA341D6784}" type="sibTrans" cxnId="{A64580DB-44E7-4B1A-8B72-6EE8D745A994}">
      <dgm:prSet/>
      <dgm:spPr/>
      <dgm:t>
        <a:bodyPr/>
        <a:lstStyle/>
        <a:p>
          <a:endParaRPr lang="en-US"/>
        </a:p>
      </dgm:t>
    </dgm:pt>
    <dgm:pt modelId="{B013E77B-93A0-4059-8D1F-7B8456D22C28}">
      <dgm:prSet/>
      <dgm:spPr/>
      <dgm:t>
        <a:bodyPr/>
        <a:lstStyle/>
        <a:p>
          <a:r>
            <a:rPr lang="es-ES"/>
            <a:t>Rook</a:t>
          </a:r>
          <a:endParaRPr lang="en-US"/>
        </a:p>
      </dgm:t>
    </dgm:pt>
    <dgm:pt modelId="{2AE3C99A-0DDF-4AF4-B21A-2AE994D37107}" type="parTrans" cxnId="{F5DCCFFB-AF95-4E27-B1DB-4C72097EB31F}">
      <dgm:prSet/>
      <dgm:spPr/>
      <dgm:t>
        <a:bodyPr/>
        <a:lstStyle/>
        <a:p>
          <a:endParaRPr lang="en-US"/>
        </a:p>
      </dgm:t>
    </dgm:pt>
    <dgm:pt modelId="{69C5CC53-7F22-4FD0-800B-E51C852B9CD6}" type="sibTrans" cxnId="{F5DCCFFB-AF95-4E27-B1DB-4C72097EB31F}">
      <dgm:prSet/>
      <dgm:spPr/>
      <dgm:t>
        <a:bodyPr/>
        <a:lstStyle/>
        <a:p>
          <a:endParaRPr lang="en-US"/>
        </a:p>
      </dgm:t>
    </dgm:pt>
    <dgm:pt modelId="{7B7068D4-3E9D-4324-B4EA-5484EA3C7336}">
      <dgm:prSet/>
      <dgm:spPr/>
      <dgm:t>
        <a:bodyPr/>
        <a:lstStyle/>
        <a:p>
          <a:r>
            <a:rPr lang="es-ES"/>
            <a:t>Bishop</a:t>
          </a:r>
          <a:endParaRPr lang="en-US"/>
        </a:p>
      </dgm:t>
    </dgm:pt>
    <dgm:pt modelId="{92EE39EE-AA99-4A7B-95A6-72D9AB6F2E80}" type="parTrans" cxnId="{092541EC-F065-4A28-9B9C-C9B81EE08EB1}">
      <dgm:prSet/>
      <dgm:spPr/>
      <dgm:t>
        <a:bodyPr/>
        <a:lstStyle/>
        <a:p>
          <a:endParaRPr lang="en-US"/>
        </a:p>
      </dgm:t>
    </dgm:pt>
    <dgm:pt modelId="{39C2CEF8-8D87-42A8-AF7D-0445A799AE23}" type="sibTrans" cxnId="{092541EC-F065-4A28-9B9C-C9B81EE08EB1}">
      <dgm:prSet/>
      <dgm:spPr/>
      <dgm:t>
        <a:bodyPr/>
        <a:lstStyle/>
        <a:p>
          <a:endParaRPr lang="en-US"/>
        </a:p>
      </dgm:t>
    </dgm:pt>
    <dgm:pt modelId="{57466891-FCFA-4F23-9646-491B68BF9D57}">
      <dgm:prSet/>
      <dgm:spPr/>
      <dgm:t>
        <a:bodyPr/>
        <a:lstStyle/>
        <a:p>
          <a:r>
            <a:rPr lang="es-ES"/>
            <a:t>Knight</a:t>
          </a:r>
          <a:endParaRPr lang="en-US"/>
        </a:p>
      </dgm:t>
    </dgm:pt>
    <dgm:pt modelId="{857BCB7D-C30B-4006-93C7-D3D795CE52AF}" type="parTrans" cxnId="{5C3E37CB-1AFC-449B-AE2A-AE93FCBC683B}">
      <dgm:prSet/>
      <dgm:spPr/>
      <dgm:t>
        <a:bodyPr/>
        <a:lstStyle/>
        <a:p>
          <a:endParaRPr lang="en-US"/>
        </a:p>
      </dgm:t>
    </dgm:pt>
    <dgm:pt modelId="{090037A4-0F87-4E51-AA68-8CC804779786}" type="sibTrans" cxnId="{5C3E37CB-1AFC-449B-AE2A-AE93FCBC683B}">
      <dgm:prSet/>
      <dgm:spPr/>
      <dgm:t>
        <a:bodyPr/>
        <a:lstStyle/>
        <a:p>
          <a:endParaRPr lang="en-US"/>
        </a:p>
      </dgm:t>
    </dgm:pt>
    <dgm:pt modelId="{989362B0-642C-448F-9060-801F059C8605}">
      <dgm:prSet/>
      <dgm:spPr/>
      <dgm:t>
        <a:bodyPr/>
        <a:lstStyle/>
        <a:p>
          <a:r>
            <a:rPr lang="es-ES"/>
            <a:t>Pawn</a:t>
          </a:r>
          <a:endParaRPr lang="en-US"/>
        </a:p>
      </dgm:t>
    </dgm:pt>
    <dgm:pt modelId="{B0A234D3-5B4B-4294-AB5B-D847DF485F60}" type="parTrans" cxnId="{66849573-46CB-43FD-944D-E6074ED7B4F6}">
      <dgm:prSet/>
      <dgm:spPr/>
      <dgm:t>
        <a:bodyPr/>
        <a:lstStyle/>
        <a:p>
          <a:endParaRPr lang="en-US"/>
        </a:p>
      </dgm:t>
    </dgm:pt>
    <dgm:pt modelId="{4AAF1A8E-2494-495C-A9B5-CF5C2E447957}" type="sibTrans" cxnId="{66849573-46CB-43FD-944D-E6074ED7B4F6}">
      <dgm:prSet/>
      <dgm:spPr/>
      <dgm:t>
        <a:bodyPr/>
        <a:lstStyle/>
        <a:p>
          <a:endParaRPr lang="en-US"/>
        </a:p>
      </dgm:t>
    </dgm:pt>
    <dgm:pt modelId="{6DB879A3-55A1-44A5-9BB0-21FEDEF8F9CC}">
      <dgm:prSet/>
      <dgm:spPr/>
      <dgm:t>
        <a:bodyPr/>
        <a:lstStyle/>
        <a:p>
          <a:r>
            <a:rPr lang="es-ES"/>
            <a:t>Player Representation:</a:t>
          </a:r>
          <a:endParaRPr lang="en-US"/>
        </a:p>
      </dgm:t>
    </dgm:pt>
    <dgm:pt modelId="{A2BDB88B-BBDD-4E98-8D23-94B985536188}" type="parTrans" cxnId="{22708050-4BB0-4009-A222-1D13FE3E22E9}">
      <dgm:prSet/>
      <dgm:spPr/>
      <dgm:t>
        <a:bodyPr/>
        <a:lstStyle/>
        <a:p>
          <a:endParaRPr lang="en-US"/>
        </a:p>
      </dgm:t>
    </dgm:pt>
    <dgm:pt modelId="{B9563B92-C40E-4FA8-9ABE-9A8BB052A823}" type="sibTrans" cxnId="{22708050-4BB0-4009-A222-1D13FE3E22E9}">
      <dgm:prSet/>
      <dgm:spPr/>
      <dgm:t>
        <a:bodyPr/>
        <a:lstStyle/>
        <a:p>
          <a:endParaRPr lang="en-US"/>
        </a:p>
      </dgm:t>
    </dgm:pt>
    <dgm:pt modelId="{5763DEE3-794F-4BF6-A9ED-878F81EE9CCE}">
      <dgm:prSet/>
      <dgm:spPr/>
      <dgm:t>
        <a:bodyPr/>
        <a:lstStyle/>
        <a:p>
          <a:r>
            <a:rPr lang="es-ES"/>
            <a:t>Each player will be represented by a class that includes their name and color (black or white).</a:t>
          </a:r>
          <a:endParaRPr lang="en-US"/>
        </a:p>
      </dgm:t>
    </dgm:pt>
    <dgm:pt modelId="{3628C449-2B47-4EA6-91FA-8AF0E9728702}" type="parTrans" cxnId="{B65CEDA1-2D21-49CB-86CD-D14B1DF683D7}">
      <dgm:prSet/>
      <dgm:spPr/>
      <dgm:t>
        <a:bodyPr/>
        <a:lstStyle/>
        <a:p>
          <a:endParaRPr lang="en-US"/>
        </a:p>
      </dgm:t>
    </dgm:pt>
    <dgm:pt modelId="{D0E7A32F-78A2-4EA5-A59F-770004642B02}" type="sibTrans" cxnId="{B65CEDA1-2D21-49CB-86CD-D14B1DF683D7}">
      <dgm:prSet/>
      <dgm:spPr/>
      <dgm:t>
        <a:bodyPr/>
        <a:lstStyle/>
        <a:p>
          <a:endParaRPr lang="en-US"/>
        </a:p>
      </dgm:t>
    </dgm:pt>
    <dgm:pt modelId="{565748BD-7BA3-461B-9664-5CD3047891EA}">
      <dgm:prSet/>
      <dgm:spPr/>
      <dgm:t>
        <a:bodyPr/>
        <a:lstStyle/>
        <a:p>
          <a:r>
            <a:rPr lang="es-ES"/>
            <a:t>Game Initialization:</a:t>
          </a:r>
          <a:endParaRPr lang="en-US"/>
        </a:p>
      </dgm:t>
    </dgm:pt>
    <dgm:pt modelId="{F8EBF7D2-97FD-4F14-98BD-39D6A913C810}" type="parTrans" cxnId="{089EA728-B289-44B5-ADE7-F6521A8A5814}">
      <dgm:prSet/>
      <dgm:spPr/>
      <dgm:t>
        <a:bodyPr/>
        <a:lstStyle/>
        <a:p>
          <a:endParaRPr lang="en-US"/>
        </a:p>
      </dgm:t>
    </dgm:pt>
    <dgm:pt modelId="{D1DBCBBB-F91F-4E20-8BC6-187A322FF7F3}" type="sibTrans" cxnId="{089EA728-B289-44B5-ADE7-F6521A8A5814}">
      <dgm:prSet/>
      <dgm:spPr/>
      <dgm:t>
        <a:bodyPr/>
        <a:lstStyle/>
        <a:p>
          <a:endParaRPr lang="en-US"/>
        </a:p>
      </dgm:t>
    </dgm:pt>
    <dgm:pt modelId="{4559F511-2470-45D9-9A90-A2343A3FB2E8}">
      <dgm:prSet/>
      <dgm:spPr/>
      <dgm:t>
        <a:bodyPr/>
        <a:lstStyle/>
        <a:p>
          <a:r>
            <a:rPr lang="es-ES"/>
            <a:t>The game will start by initializing the board with the pieces in their starting positions, setting the current player to white, and setting the game state to active.</a:t>
          </a:r>
          <a:endParaRPr lang="en-US"/>
        </a:p>
      </dgm:t>
    </dgm:pt>
    <dgm:pt modelId="{AC3D67C1-1F29-46CF-A567-B3659626536F}" type="parTrans" cxnId="{8BEE6AEF-2F9D-421A-81DF-004D1EF041A0}">
      <dgm:prSet/>
      <dgm:spPr/>
      <dgm:t>
        <a:bodyPr/>
        <a:lstStyle/>
        <a:p>
          <a:endParaRPr lang="en-US"/>
        </a:p>
      </dgm:t>
    </dgm:pt>
    <dgm:pt modelId="{54924914-84CF-4EC7-B47A-BD21E996FB22}" type="sibTrans" cxnId="{8BEE6AEF-2F9D-421A-81DF-004D1EF041A0}">
      <dgm:prSet/>
      <dgm:spPr/>
      <dgm:t>
        <a:bodyPr/>
        <a:lstStyle/>
        <a:p>
          <a:endParaRPr lang="en-US"/>
        </a:p>
      </dgm:t>
    </dgm:pt>
    <dgm:pt modelId="{4CECF35D-CAA1-4030-92D4-B691CA0FC8F3}">
      <dgm:prSet/>
      <dgm:spPr/>
      <dgm:t>
        <a:bodyPr/>
        <a:lstStyle/>
        <a:p>
          <a:r>
            <a:rPr lang="es-ES"/>
            <a:t>Piece Movement:</a:t>
          </a:r>
          <a:endParaRPr lang="en-US"/>
        </a:p>
      </dgm:t>
    </dgm:pt>
    <dgm:pt modelId="{BC42F898-7C73-40D2-AA23-15465EA8B9C6}" type="parTrans" cxnId="{40E6E330-385E-49E5-8A29-0D161650D333}">
      <dgm:prSet/>
      <dgm:spPr/>
      <dgm:t>
        <a:bodyPr/>
        <a:lstStyle/>
        <a:p>
          <a:endParaRPr lang="en-US"/>
        </a:p>
      </dgm:t>
    </dgm:pt>
    <dgm:pt modelId="{52250130-152D-42C5-9A06-24B07A400CD6}" type="sibTrans" cxnId="{40E6E330-385E-49E5-8A29-0D161650D333}">
      <dgm:prSet/>
      <dgm:spPr/>
      <dgm:t>
        <a:bodyPr/>
        <a:lstStyle/>
        <a:p>
          <a:endParaRPr lang="en-US"/>
        </a:p>
      </dgm:t>
    </dgm:pt>
    <dgm:pt modelId="{9BFB9742-2241-4D30-BC4C-5BE05CA3D850}">
      <dgm:prSet/>
      <dgm:spPr/>
      <dgm:t>
        <a:bodyPr/>
        <a:lstStyle/>
        <a:p>
          <a:r>
            <a:rPr lang="es-ES"/>
            <a:t>Each piece will have a set of rules for how it can move across the board. These rules will be programmed into the class for each piece.</a:t>
          </a:r>
          <a:endParaRPr lang="en-US"/>
        </a:p>
      </dgm:t>
    </dgm:pt>
    <dgm:pt modelId="{09F0FFD2-62E3-4AF1-A8B5-3DA726FDA0B3}" type="parTrans" cxnId="{C070DCF8-D209-4D55-9875-9259A3778513}">
      <dgm:prSet/>
      <dgm:spPr/>
      <dgm:t>
        <a:bodyPr/>
        <a:lstStyle/>
        <a:p>
          <a:endParaRPr lang="en-US"/>
        </a:p>
      </dgm:t>
    </dgm:pt>
    <dgm:pt modelId="{D862AFBD-DE96-4F09-AA67-B25765C304FD}" type="sibTrans" cxnId="{C070DCF8-D209-4D55-9875-9259A3778513}">
      <dgm:prSet/>
      <dgm:spPr/>
      <dgm:t>
        <a:bodyPr/>
        <a:lstStyle/>
        <a:p>
          <a:endParaRPr lang="en-US"/>
        </a:p>
      </dgm:t>
    </dgm:pt>
    <dgm:pt modelId="{B4A17787-8BB4-4D46-B5BC-3C637E349E14}" type="pres">
      <dgm:prSet presAssocID="{1FACDF3D-2CE4-4065-9A3F-DC2B9CD92965}" presName="diagram" presStyleCnt="0">
        <dgm:presLayoutVars>
          <dgm:dir/>
          <dgm:resizeHandles val="exact"/>
        </dgm:presLayoutVars>
      </dgm:prSet>
      <dgm:spPr/>
    </dgm:pt>
    <dgm:pt modelId="{394B8B86-53AC-4967-9A51-1FCD9686C296}" type="pres">
      <dgm:prSet presAssocID="{03095AC0-0738-45E7-83D9-21AF6C026446}" presName="node" presStyleLbl="node1" presStyleIdx="0" presStyleCnt="5">
        <dgm:presLayoutVars>
          <dgm:bulletEnabled val="1"/>
        </dgm:presLayoutVars>
      </dgm:prSet>
      <dgm:spPr/>
    </dgm:pt>
    <dgm:pt modelId="{A0E451C6-474B-46A3-951F-7CA8A635A3D7}" type="pres">
      <dgm:prSet presAssocID="{AB25A73B-88F2-4A41-98AA-694B4D1785EB}" presName="sibTrans" presStyleCnt="0"/>
      <dgm:spPr/>
    </dgm:pt>
    <dgm:pt modelId="{A9BCBB7F-6B8F-4C80-AD55-9F32AE7D4DF7}" type="pres">
      <dgm:prSet presAssocID="{29F75D7B-42E5-4F18-8492-A7C320819FF2}" presName="node" presStyleLbl="node1" presStyleIdx="1" presStyleCnt="5">
        <dgm:presLayoutVars>
          <dgm:bulletEnabled val="1"/>
        </dgm:presLayoutVars>
      </dgm:prSet>
      <dgm:spPr/>
    </dgm:pt>
    <dgm:pt modelId="{6EDA0329-9C38-4809-B911-4526FB992391}" type="pres">
      <dgm:prSet presAssocID="{97D0A75B-318F-4A09-BFDD-E5A7B56F7808}" presName="sibTrans" presStyleCnt="0"/>
      <dgm:spPr/>
    </dgm:pt>
    <dgm:pt modelId="{A0D8CD87-F9EC-4C65-AAA7-95C2EF51551E}" type="pres">
      <dgm:prSet presAssocID="{6DB879A3-55A1-44A5-9BB0-21FEDEF8F9CC}" presName="node" presStyleLbl="node1" presStyleIdx="2" presStyleCnt="5">
        <dgm:presLayoutVars>
          <dgm:bulletEnabled val="1"/>
        </dgm:presLayoutVars>
      </dgm:prSet>
      <dgm:spPr/>
    </dgm:pt>
    <dgm:pt modelId="{D3976285-2307-4472-B174-8E74664D7ED7}" type="pres">
      <dgm:prSet presAssocID="{B9563B92-C40E-4FA8-9ABE-9A8BB052A823}" presName="sibTrans" presStyleCnt="0"/>
      <dgm:spPr/>
    </dgm:pt>
    <dgm:pt modelId="{0782C249-7E4A-45BE-AE1C-817D20E3F314}" type="pres">
      <dgm:prSet presAssocID="{565748BD-7BA3-461B-9664-5CD3047891EA}" presName="node" presStyleLbl="node1" presStyleIdx="3" presStyleCnt="5">
        <dgm:presLayoutVars>
          <dgm:bulletEnabled val="1"/>
        </dgm:presLayoutVars>
      </dgm:prSet>
      <dgm:spPr/>
    </dgm:pt>
    <dgm:pt modelId="{86348802-110D-4B78-935C-423705975C95}" type="pres">
      <dgm:prSet presAssocID="{D1DBCBBB-F91F-4E20-8BC6-187A322FF7F3}" presName="sibTrans" presStyleCnt="0"/>
      <dgm:spPr/>
    </dgm:pt>
    <dgm:pt modelId="{FA55E3BA-FB4E-4775-8B7E-32F095305C58}" type="pres">
      <dgm:prSet presAssocID="{4CECF35D-CAA1-4030-92D4-B691CA0FC8F3}" presName="node" presStyleLbl="node1" presStyleIdx="4" presStyleCnt="5">
        <dgm:presLayoutVars>
          <dgm:bulletEnabled val="1"/>
        </dgm:presLayoutVars>
      </dgm:prSet>
      <dgm:spPr/>
    </dgm:pt>
  </dgm:ptLst>
  <dgm:cxnLst>
    <dgm:cxn modelId="{5C1E7E04-D85C-4031-BA38-BD7DDC772ADE}" type="presOf" srcId="{9BFB9742-2241-4D30-BC4C-5BE05CA3D850}" destId="{FA55E3BA-FB4E-4775-8B7E-32F095305C58}" srcOrd="0" destOrd="1" presId="urn:microsoft.com/office/officeart/2005/8/layout/default"/>
    <dgm:cxn modelId="{BF24A410-E771-4815-AE69-869CF035C014}" srcId="{03095AC0-0738-45E7-83D9-21AF6C026446}" destId="{DE380E07-D66A-4F7A-97E5-D8F5C7F68C7C}" srcOrd="1" destOrd="0" parTransId="{E40DDFCC-2578-43EA-B9AC-1870B85EB36A}" sibTransId="{5D37B4C1-0493-4F26-BA9A-264C77373952}"/>
    <dgm:cxn modelId="{089EA728-B289-44B5-ADE7-F6521A8A5814}" srcId="{1FACDF3D-2CE4-4065-9A3F-DC2B9CD92965}" destId="{565748BD-7BA3-461B-9664-5CD3047891EA}" srcOrd="3" destOrd="0" parTransId="{F8EBF7D2-97FD-4F14-98BD-39D6A913C810}" sibTransId="{D1DBCBBB-F91F-4E20-8BC6-187A322FF7F3}"/>
    <dgm:cxn modelId="{B648FA28-5E98-4D57-B266-81ABC755BE86}" srcId="{1FACDF3D-2CE4-4065-9A3F-DC2B9CD92965}" destId="{03095AC0-0738-45E7-83D9-21AF6C026446}" srcOrd="0" destOrd="0" parTransId="{98ACDE48-63BB-48C2-BDBE-2A79D79C0DC0}" sibTransId="{AB25A73B-88F2-4A41-98AA-694B4D1785EB}"/>
    <dgm:cxn modelId="{09492029-290F-476C-B270-42EC4BF61138}" srcId="{1FACDF3D-2CE4-4065-9A3F-DC2B9CD92965}" destId="{29F75D7B-42E5-4F18-8492-A7C320819FF2}" srcOrd="1" destOrd="0" parTransId="{37CEBEBE-C731-480E-AE13-8385911D9A38}" sibTransId="{97D0A75B-318F-4A09-BFDD-E5A7B56F7808}"/>
    <dgm:cxn modelId="{A87AF92B-0875-4001-B727-AD1BC052F7A3}" type="presOf" srcId="{D36F7650-DBEE-4ACF-AA24-7E7CC8B161A3}" destId="{A9BCBB7F-6B8F-4C80-AD55-9F32AE7D4DF7}" srcOrd="0" destOrd="1" presId="urn:microsoft.com/office/officeart/2005/8/layout/default"/>
    <dgm:cxn modelId="{0F2A422C-C476-4873-A5B3-DC5AF7C189F9}" type="presOf" srcId="{29F75D7B-42E5-4F18-8492-A7C320819FF2}" destId="{A9BCBB7F-6B8F-4C80-AD55-9F32AE7D4DF7}" srcOrd="0" destOrd="0" presId="urn:microsoft.com/office/officeart/2005/8/layout/default"/>
    <dgm:cxn modelId="{40E6E330-385E-49E5-8A29-0D161650D333}" srcId="{1FACDF3D-2CE4-4065-9A3F-DC2B9CD92965}" destId="{4CECF35D-CAA1-4030-92D4-B691CA0FC8F3}" srcOrd="4" destOrd="0" parTransId="{BC42F898-7C73-40D2-AA23-15465EA8B9C6}" sibTransId="{52250130-152D-42C5-9A06-24B07A400CD6}"/>
    <dgm:cxn modelId="{1C82AA40-D0B4-48DB-89EF-D3553F4B89A2}" type="presOf" srcId="{6DB879A3-55A1-44A5-9BB0-21FEDEF8F9CC}" destId="{A0D8CD87-F9EC-4C65-AAA7-95C2EF51551E}" srcOrd="0" destOrd="0" presId="urn:microsoft.com/office/officeart/2005/8/layout/default"/>
    <dgm:cxn modelId="{7F442165-B4D3-476C-9ECE-AA89753C8A53}" type="presOf" srcId="{5763DEE3-794F-4BF6-A9ED-878F81EE9CCE}" destId="{A0D8CD87-F9EC-4C65-AAA7-95C2EF51551E}" srcOrd="0" destOrd="1" presId="urn:microsoft.com/office/officeart/2005/8/layout/default"/>
    <dgm:cxn modelId="{22708050-4BB0-4009-A222-1D13FE3E22E9}" srcId="{1FACDF3D-2CE4-4065-9A3F-DC2B9CD92965}" destId="{6DB879A3-55A1-44A5-9BB0-21FEDEF8F9CC}" srcOrd="2" destOrd="0" parTransId="{A2BDB88B-BBDD-4E98-8D23-94B985536188}" sibTransId="{B9563B92-C40E-4FA8-9ABE-9A8BB052A823}"/>
    <dgm:cxn modelId="{66849573-46CB-43FD-944D-E6074ED7B4F6}" srcId="{29F75D7B-42E5-4F18-8492-A7C320819FF2}" destId="{989362B0-642C-448F-9060-801F059C8605}" srcOrd="5" destOrd="0" parTransId="{B0A234D3-5B4B-4294-AB5B-D847DF485F60}" sibTransId="{4AAF1A8E-2494-495C-A9B5-CF5C2E447957}"/>
    <dgm:cxn modelId="{2C5CEA53-DF95-43AF-BB5E-EF4EDE358AB3}" type="presOf" srcId="{B013E77B-93A0-4059-8D1F-7B8456D22C28}" destId="{A9BCBB7F-6B8F-4C80-AD55-9F32AE7D4DF7}" srcOrd="0" destOrd="3" presId="urn:microsoft.com/office/officeart/2005/8/layout/default"/>
    <dgm:cxn modelId="{8769697C-CB21-4A4F-B9A9-B792197625A6}" srcId="{29F75D7B-42E5-4F18-8492-A7C320819FF2}" destId="{D36F7650-DBEE-4ACF-AA24-7E7CC8B161A3}" srcOrd="0" destOrd="0" parTransId="{3A6E2E4B-7DB8-4187-9623-2B02C3D06629}" sibTransId="{4E031D6A-72D0-4030-AC7E-235D364DF881}"/>
    <dgm:cxn modelId="{8C44407D-F8F0-4510-82A1-802119DAD0CD}" type="presOf" srcId="{81DE3A38-1BFA-4AA3-B4BE-C914B18AEC5A}" destId="{394B8B86-53AC-4967-9A51-1FCD9686C296}" srcOrd="0" destOrd="1" presId="urn:microsoft.com/office/officeart/2005/8/layout/default"/>
    <dgm:cxn modelId="{9548C598-E4CB-4764-8306-24530C358BFD}" type="presOf" srcId="{1FACDF3D-2CE4-4065-9A3F-DC2B9CD92965}" destId="{B4A17787-8BB4-4D46-B5BC-3C637E349E14}" srcOrd="0" destOrd="0" presId="urn:microsoft.com/office/officeart/2005/8/layout/default"/>
    <dgm:cxn modelId="{B65CEDA1-2D21-49CB-86CD-D14B1DF683D7}" srcId="{6DB879A3-55A1-44A5-9BB0-21FEDEF8F9CC}" destId="{5763DEE3-794F-4BF6-A9ED-878F81EE9CCE}" srcOrd="0" destOrd="0" parTransId="{3628C449-2B47-4EA6-91FA-8AF0E9728702}" sibTransId="{D0E7A32F-78A2-4EA5-A59F-770004642B02}"/>
    <dgm:cxn modelId="{6B4FF7A1-4A8C-41FF-B704-BDDACC25BB5B}" type="presOf" srcId="{7E6381F5-27CA-4203-B00B-BF09F04191B5}" destId="{A9BCBB7F-6B8F-4C80-AD55-9F32AE7D4DF7}" srcOrd="0" destOrd="2" presId="urn:microsoft.com/office/officeart/2005/8/layout/default"/>
    <dgm:cxn modelId="{C6AB8EB2-0C29-483E-A163-F5B9777D209E}" type="presOf" srcId="{7B7068D4-3E9D-4324-B4EA-5484EA3C7336}" destId="{A9BCBB7F-6B8F-4C80-AD55-9F32AE7D4DF7}" srcOrd="0" destOrd="4" presId="urn:microsoft.com/office/officeart/2005/8/layout/default"/>
    <dgm:cxn modelId="{9A8696BF-8946-4E8B-AFCF-7B52E94D8D4C}" type="presOf" srcId="{565748BD-7BA3-461B-9664-5CD3047891EA}" destId="{0782C249-7E4A-45BE-AE1C-817D20E3F314}" srcOrd="0" destOrd="0" presId="urn:microsoft.com/office/officeart/2005/8/layout/default"/>
    <dgm:cxn modelId="{F0B897C2-BCCD-431B-B538-452B286127D9}" type="presOf" srcId="{03095AC0-0738-45E7-83D9-21AF6C026446}" destId="{394B8B86-53AC-4967-9A51-1FCD9686C296}" srcOrd="0" destOrd="0" presId="urn:microsoft.com/office/officeart/2005/8/layout/default"/>
    <dgm:cxn modelId="{5C3E37CB-1AFC-449B-AE2A-AE93FCBC683B}" srcId="{29F75D7B-42E5-4F18-8492-A7C320819FF2}" destId="{57466891-FCFA-4F23-9646-491B68BF9D57}" srcOrd="4" destOrd="0" parTransId="{857BCB7D-C30B-4006-93C7-D3D795CE52AF}" sibTransId="{090037A4-0F87-4E51-AA68-8CC804779786}"/>
    <dgm:cxn modelId="{603516CC-9B2C-4AB8-A59D-A0A38528136A}" type="presOf" srcId="{DE380E07-D66A-4F7A-97E5-D8F5C7F68C7C}" destId="{394B8B86-53AC-4967-9A51-1FCD9686C296}" srcOrd="0" destOrd="2" presId="urn:microsoft.com/office/officeart/2005/8/layout/default"/>
    <dgm:cxn modelId="{A64580DB-44E7-4B1A-8B72-6EE8D745A994}" srcId="{29F75D7B-42E5-4F18-8492-A7C320819FF2}" destId="{7E6381F5-27CA-4203-B00B-BF09F04191B5}" srcOrd="1" destOrd="0" parTransId="{2286B128-46D3-4F69-9630-2BE3C58A83FA}" sibTransId="{FDCD982D-4AD4-4AFA-BE57-B7CA341D6784}"/>
    <dgm:cxn modelId="{CC846DE4-F3C5-4CD7-B5EC-5A44AD119CF2}" type="presOf" srcId="{4CECF35D-CAA1-4030-92D4-B691CA0FC8F3}" destId="{FA55E3BA-FB4E-4775-8B7E-32F095305C58}" srcOrd="0" destOrd="0" presId="urn:microsoft.com/office/officeart/2005/8/layout/default"/>
    <dgm:cxn modelId="{B7F634EC-BD78-423F-960E-F923680A1E56}" type="presOf" srcId="{4559F511-2470-45D9-9A90-A2343A3FB2E8}" destId="{0782C249-7E4A-45BE-AE1C-817D20E3F314}" srcOrd="0" destOrd="1" presId="urn:microsoft.com/office/officeart/2005/8/layout/default"/>
    <dgm:cxn modelId="{092541EC-F065-4A28-9B9C-C9B81EE08EB1}" srcId="{29F75D7B-42E5-4F18-8492-A7C320819FF2}" destId="{7B7068D4-3E9D-4324-B4EA-5484EA3C7336}" srcOrd="3" destOrd="0" parTransId="{92EE39EE-AA99-4A7B-95A6-72D9AB6F2E80}" sibTransId="{39C2CEF8-8D87-42A8-AF7D-0445A799AE23}"/>
    <dgm:cxn modelId="{8BEE6AEF-2F9D-421A-81DF-004D1EF041A0}" srcId="{565748BD-7BA3-461B-9664-5CD3047891EA}" destId="{4559F511-2470-45D9-9A90-A2343A3FB2E8}" srcOrd="0" destOrd="0" parTransId="{AC3D67C1-1F29-46CF-A567-B3659626536F}" sibTransId="{54924914-84CF-4EC7-B47A-BD21E996FB22}"/>
    <dgm:cxn modelId="{C070DCF8-D209-4D55-9875-9259A3778513}" srcId="{4CECF35D-CAA1-4030-92D4-B691CA0FC8F3}" destId="{9BFB9742-2241-4D30-BC4C-5BE05CA3D850}" srcOrd="0" destOrd="0" parTransId="{09F0FFD2-62E3-4AF1-A8B5-3DA726FDA0B3}" sibTransId="{D862AFBD-DE96-4F09-AA67-B25765C304FD}"/>
    <dgm:cxn modelId="{F5DCCFFB-AF95-4E27-B1DB-4C72097EB31F}" srcId="{29F75D7B-42E5-4F18-8492-A7C320819FF2}" destId="{B013E77B-93A0-4059-8D1F-7B8456D22C28}" srcOrd="2" destOrd="0" parTransId="{2AE3C99A-0DDF-4AF4-B21A-2AE994D37107}" sibTransId="{69C5CC53-7F22-4FD0-800B-E51C852B9CD6}"/>
    <dgm:cxn modelId="{648466FD-13A3-4034-A0EC-A5363A2C1973}" srcId="{03095AC0-0738-45E7-83D9-21AF6C026446}" destId="{81DE3A38-1BFA-4AA3-B4BE-C914B18AEC5A}" srcOrd="0" destOrd="0" parTransId="{BF12D5CD-E1B9-4C55-AB65-A6EFE9C1AAC5}" sibTransId="{7C0DCB19-F2FC-4B0E-B6D4-631D91D334B7}"/>
    <dgm:cxn modelId="{4117F4FE-F3EC-43C8-882C-220EC4BFAAFB}" type="presOf" srcId="{989362B0-642C-448F-9060-801F059C8605}" destId="{A9BCBB7F-6B8F-4C80-AD55-9F32AE7D4DF7}" srcOrd="0" destOrd="6" presId="urn:microsoft.com/office/officeart/2005/8/layout/default"/>
    <dgm:cxn modelId="{652DFCFF-6339-40E5-90E9-0895ACE4FDB0}" type="presOf" srcId="{57466891-FCFA-4F23-9646-491B68BF9D57}" destId="{A9BCBB7F-6B8F-4C80-AD55-9F32AE7D4DF7}" srcOrd="0" destOrd="5" presId="urn:microsoft.com/office/officeart/2005/8/layout/default"/>
    <dgm:cxn modelId="{9ADE482D-B16D-4452-AED1-0D7369A29CAB}" type="presParOf" srcId="{B4A17787-8BB4-4D46-B5BC-3C637E349E14}" destId="{394B8B86-53AC-4967-9A51-1FCD9686C296}" srcOrd="0" destOrd="0" presId="urn:microsoft.com/office/officeart/2005/8/layout/default"/>
    <dgm:cxn modelId="{6756CC3C-B294-40A5-82BA-A3120D04BBF5}" type="presParOf" srcId="{B4A17787-8BB4-4D46-B5BC-3C637E349E14}" destId="{A0E451C6-474B-46A3-951F-7CA8A635A3D7}" srcOrd="1" destOrd="0" presId="urn:microsoft.com/office/officeart/2005/8/layout/default"/>
    <dgm:cxn modelId="{8B240907-E425-453F-8DF4-E35A3DC277F0}" type="presParOf" srcId="{B4A17787-8BB4-4D46-B5BC-3C637E349E14}" destId="{A9BCBB7F-6B8F-4C80-AD55-9F32AE7D4DF7}" srcOrd="2" destOrd="0" presId="urn:microsoft.com/office/officeart/2005/8/layout/default"/>
    <dgm:cxn modelId="{7C20D29F-F7F5-48C9-8864-8AAC137BBEB0}" type="presParOf" srcId="{B4A17787-8BB4-4D46-B5BC-3C637E349E14}" destId="{6EDA0329-9C38-4809-B911-4526FB992391}" srcOrd="3" destOrd="0" presId="urn:microsoft.com/office/officeart/2005/8/layout/default"/>
    <dgm:cxn modelId="{5D181CFA-F3A3-4F9C-AA1E-1EC4F6B9E290}" type="presParOf" srcId="{B4A17787-8BB4-4D46-B5BC-3C637E349E14}" destId="{A0D8CD87-F9EC-4C65-AAA7-95C2EF51551E}" srcOrd="4" destOrd="0" presId="urn:microsoft.com/office/officeart/2005/8/layout/default"/>
    <dgm:cxn modelId="{37690539-B448-4BF9-9E36-63473E8A1514}" type="presParOf" srcId="{B4A17787-8BB4-4D46-B5BC-3C637E349E14}" destId="{D3976285-2307-4472-B174-8E74664D7ED7}" srcOrd="5" destOrd="0" presId="urn:microsoft.com/office/officeart/2005/8/layout/default"/>
    <dgm:cxn modelId="{5547FE36-A1B7-4813-8454-5BF4641BAE27}" type="presParOf" srcId="{B4A17787-8BB4-4D46-B5BC-3C637E349E14}" destId="{0782C249-7E4A-45BE-AE1C-817D20E3F314}" srcOrd="6" destOrd="0" presId="urn:microsoft.com/office/officeart/2005/8/layout/default"/>
    <dgm:cxn modelId="{640F4CAE-2F2A-44B2-B7B8-6B4F52AEC4B4}" type="presParOf" srcId="{B4A17787-8BB4-4D46-B5BC-3C637E349E14}" destId="{86348802-110D-4B78-935C-423705975C95}" srcOrd="7" destOrd="0" presId="urn:microsoft.com/office/officeart/2005/8/layout/default"/>
    <dgm:cxn modelId="{D054B5E3-5CF7-4347-944B-EC70754D821B}" type="presParOf" srcId="{B4A17787-8BB4-4D46-B5BC-3C637E349E14}" destId="{FA55E3BA-FB4E-4775-8B7E-32F095305C58}" srcOrd="8"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ACDF3D-2CE4-4065-9A3F-DC2B9CD92965}"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03095AC0-0738-45E7-83D9-21AF6C026446}">
      <dgm:prSet/>
      <dgm:spPr/>
      <dgm:t>
        <a:bodyPr/>
        <a:lstStyle/>
        <a:p>
          <a:pPr algn="l"/>
          <a:r>
            <a:rPr lang="en-US" dirty="0"/>
            <a:t>Capturing Pieces:</a:t>
          </a:r>
        </a:p>
        <a:p>
          <a:pPr algn="ctr">
            <a:buSzPct val="100000"/>
            <a:buNone/>
          </a:pPr>
          <a:r>
            <a:rPr lang="en-US" dirty="0">
              <a:sym typeface="Times New Roman"/>
            </a:rPr>
            <a:t>When a player's piece lands on a square occupied by an opponent's piece, the opponent's piece will be removed from the board.</a:t>
          </a:r>
          <a:endParaRPr lang="en-US" dirty="0"/>
        </a:p>
      </dgm:t>
    </dgm:pt>
    <dgm:pt modelId="{98ACDE48-63BB-48C2-BDBE-2A79D79C0DC0}" type="parTrans" cxnId="{B648FA28-5E98-4D57-B266-81ABC755BE86}">
      <dgm:prSet/>
      <dgm:spPr/>
      <dgm:t>
        <a:bodyPr/>
        <a:lstStyle/>
        <a:p>
          <a:endParaRPr lang="en-US"/>
        </a:p>
      </dgm:t>
    </dgm:pt>
    <dgm:pt modelId="{AB25A73B-88F2-4A41-98AA-694B4D1785EB}" type="sibTrans" cxnId="{B648FA28-5E98-4D57-B266-81ABC755BE86}">
      <dgm:prSet/>
      <dgm:spPr/>
      <dgm:t>
        <a:bodyPr/>
        <a:lstStyle/>
        <a:p>
          <a:endParaRPr lang="en-US"/>
        </a:p>
      </dgm:t>
    </dgm:pt>
    <dgm:pt modelId="{29F75D7B-42E5-4F18-8492-A7C320819FF2}">
      <dgm:prSet/>
      <dgm:spPr/>
      <dgm:t>
        <a:bodyPr/>
        <a:lstStyle/>
        <a:p>
          <a:r>
            <a:rPr lang="en-US" dirty="0">
              <a:sym typeface="Times New Roman"/>
            </a:rPr>
            <a:t>Check and Checkmate:</a:t>
          </a:r>
        </a:p>
        <a:p>
          <a:pPr>
            <a:buSzPct val="100000"/>
            <a:buNone/>
          </a:pPr>
          <a:r>
            <a:rPr lang="en-US" dirty="0">
              <a:sym typeface="Times New Roman"/>
            </a:rPr>
            <a:t>The game will detect when a player's king is in check, and will not allow the player to make a move that leaves their king in check. The game will also detect when a player's king is in checkmate, ending the game.</a:t>
          </a:r>
          <a:endParaRPr lang="en-US" dirty="0"/>
        </a:p>
      </dgm:t>
    </dgm:pt>
    <dgm:pt modelId="{37CEBEBE-C731-480E-AE13-8385911D9A38}" type="parTrans" cxnId="{09492029-290F-476C-B270-42EC4BF61138}">
      <dgm:prSet/>
      <dgm:spPr/>
      <dgm:t>
        <a:bodyPr/>
        <a:lstStyle/>
        <a:p>
          <a:endParaRPr lang="en-US"/>
        </a:p>
      </dgm:t>
    </dgm:pt>
    <dgm:pt modelId="{97D0A75B-318F-4A09-BFDD-E5A7B56F7808}" type="sibTrans" cxnId="{09492029-290F-476C-B270-42EC4BF61138}">
      <dgm:prSet/>
      <dgm:spPr/>
      <dgm:t>
        <a:bodyPr/>
        <a:lstStyle/>
        <a:p>
          <a:endParaRPr lang="en-US"/>
        </a:p>
      </dgm:t>
    </dgm:pt>
    <dgm:pt modelId="{6DB879A3-55A1-44A5-9BB0-21FEDEF8F9CC}">
      <dgm:prSet/>
      <dgm:spPr/>
      <dgm:t>
        <a:bodyPr/>
        <a:lstStyle/>
        <a:p>
          <a:r>
            <a:rPr lang="en-US" dirty="0">
              <a:sym typeface="Times New Roman"/>
            </a:rPr>
            <a:t>Game Loop:</a:t>
          </a:r>
        </a:p>
        <a:p>
          <a:pPr>
            <a:buSzPct val="100000"/>
            <a:buNone/>
          </a:pPr>
          <a:r>
            <a:rPr lang="en-US" dirty="0">
              <a:sym typeface="Times New Roman"/>
            </a:rPr>
            <a:t>The game will loop until one of the players has won or the game has ended in a draw</a:t>
          </a:r>
          <a:endParaRPr lang="en-US" dirty="0"/>
        </a:p>
      </dgm:t>
    </dgm:pt>
    <dgm:pt modelId="{A2BDB88B-BBDD-4E98-8D23-94B985536188}" type="parTrans" cxnId="{22708050-4BB0-4009-A222-1D13FE3E22E9}">
      <dgm:prSet/>
      <dgm:spPr/>
      <dgm:t>
        <a:bodyPr/>
        <a:lstStyle/>
        <a:p>
          <a:endParaRPr lang="en-US"/>
        </a:p>
      </dgm:t>
    </dgm:pt>
    <dgm:pt modelId="{B9563B92-C40E-4FA8-9ABE-9A8BB052A823}" type="sibTrans" cxnId="{22708050-4BB0-4009-A222-1D13FE3E22E9}">
      <dgm:prSet/>
      <dgm:spPr/>
      <dgm:t>
        <a:bodyPr/>
        <a:lstStyle/>
        <a:p>
          <a:endParaRPr lang="en-US"/>
        </a:p>
      </dgm:t>
    </dgm:pt>
    <dgm:pt modelId="{41722B3C-092F-42E3-8440-CB60C1F85F51}">
      <dgm:prSet/>
      <dgm:spPr/>
      <dgm:t>
        <a:bodyPr/>
        <a:lstStyle/>
        <a:p>
          <a:r>
            <a:rPr lang="en-US" dirty="0">
              <a:sym typeface="Times New Roman"/>
            </a:rPr>
            <a:t>Experimental Details:</a:t>
          </a:r>
        </a:p>
        <a:p>
          <a:pPr>
            <a:buSzPct val="100000"/>
            <a:buNone/>
          </a:pPr>
          <a:r>
            <a:rPr lang="en-US" dirty="0">
              <a:sym typeface="Times New Roman"/>
            </a:rPr>
            <a:t>To test the functionality of the game, we can write a test script that will simulate a game between two players. We can also create a GUI to display the board and allow the user to interact with the game</a:t>
          </a:r>
          <a:endParaRPr lang="en-US" dirty="0"/>
        </a:p>
      </dgm:t>
    </dgm:pt>
    <dgm:pt modelId="{B133C3B3-9542-4F0D-81FB-88727B151C83}" type="parTrans" cxnId="{FC9FF06D-FF4E-4F70-8377-F604AA1C4156}">
      <dgm:prSet/>
      <dgm:spPr/>
      <dgm:t>
        <a:bodyPr/>
        <a:lstStyle/>
        <a:p>
          <a:endParaRPr lang="es-ES"/>
        </a:p>
      </dgm:t>
    </dgm:pt>
    <dgm:pt modelId="{F976A15E-7675-450C-9992-EE9027F7D17D}" type="sibTrans" cxnId="{FC9FF06D-FF4E-4F70-8377-F604AA1C4156}">
      <dgm:prSet/>
      <dgm:spPr/>
      <dgm:t>
        <a:bodyPr/>
        <a:lstStyle/>
        <a:p>
          <a:endParaRPr lang="es-ES"/>
        </a:p>
      </dgm:t>
    </dgm:pt>
    <dgm:pt modelId="{B4A17787-8BB4-4D46-B5BC-3C637E349E14}" type="pres">
      <dgm:prSet presAssocID="{1FACDF3D-2CE4-4065-9A3F-DC2B9CD92965}" presName="diagram" presStyleCnt="0">
        <dgm:presLayoutVars>
          <dgm:dir/>
          <dgm:resizeHandles val="exact"/>
        </dgm:presLayoutVars>
      </dgm:prSet>
      <dgm:spPr/>
    </dgm:pt>
    <dgm:pt modelId="{394B8B86-53AC-4967-9A51-1FCD9686C296}" type="pres">
      <dgm:prSet presAssocID="{03095AC0-0738-45E7-83D9-21AF6C026446}" presName="node" presStyleLbl="node1" presStyleIdx="0" presStyleCnt="4">
        <dgm:presLayoutVars>
          <dgm:bulletEnabled val="1"/>
        </dgm:presLayoutVars>
      </dgm:prSet>
      <dgm:spPr/>
    </dgm:pt>
    <dgm:pt modelId="{A0E451C6-474B-46A3-951F-7CA8A635A3D7}" type="pres">
      <dgm:prSet presAssocID="{AB25A73B-88F2-4A41-98AA-694B4D1785EB}" presName="sibTrans" presStyleCnt="0"/>
      <dgm:spPr/>
    </dgm:pt>
    <dgm:pt modelId="{A9BCBB7F-6B8F-4C80-AD55-9F32AE7D4DF7}" type="pres">
      <dgm:prSet presAssocID="{29F75D7B-42E5-4F18-8492-A7C320819FF2}" presName="node" presStyleLbl="node1" presStyleIdx="1" presStyleCnt="4">
        <dgm:presLayoutVars>
          <dgm:bulletEnabled val="1"/>
        </dgm:presLayoutVars>
      </dgm:prSet>
      <dgm:spPr/>
    </dgm:pt>
    <dgm:pt modelId="{6EDA0329-9C38-4809-B911-4526FB992391}" type="pres">
      <dgm:prSet presAssocID="{97D0A75B-318F-4A09-BFDD-E5A7B56F7808}" presName="sibTrans" presStyleCnt="0"/>
      <dgm:spPr/>
    </dgm:pt>
    <dgm:pt modelId="{A0D8CD87-F9EC-4C65-AAA7-95C2EF51551E}" type="pres">
      <dgm:prSet presAssocID="{6DB879A3-55A1-44A5-9BB0-21FEDEF8F9CC}" presName="node" presStyleLbl="node1" presStyleIdx="2" presStyleCnt="4">
        <dgm:presLayoutVars>
          <dgm:bulletEnabled val="1"/>
        </dgm:presLayoutVars>
      </dgm:prSet>
      <dgm:spPr/>
    </dgm:pt>
    <dgm:pt modelId="{5A2DBA80-46B1-43DD-8224-6C205CFEED53}" type="pres">
      <dgm:prSet presAssocID="{B9563B92-C40E-4FA8-9ABE-9A8BB052A823}" presName="sibTrans" presStyleCnt="0"/>
      <dgm:spPr/>
    </dgm:pt>
    <dgm:pt modelId="{8463E00D-E375-4460-A1D8-1B4C15069CEC}" type="pres">
      <dgm:prSet presAssocID="{41722B3C-092F-42E3-8440-CB60C1F85F51}" presName="node" presStyleLbl="node1" presStyleIdx="3" presStyleCnt="4">
        <dgm:presLayoutVars>
          <dgm:bulletEnabled val="1"/>
        </dgm:presLayoutVars>
      </dgm:prSet>
      <dgm:spPr/>
    </dgm:pt>
  </dgm:ptLst>
  <dgm:cxnLst>
    <dgm:cxn modelId="{DAB6A302-F263-4A15-A694-84C0E2E3C9EF}" type="presOf" srcId="{41722B3C-092F-42E3-8440-CB60C1F85F51}" destId="{8463E00D-E375-4460-A1D8-1B4C15069CEC}" srcOrd="0" destOrd="0" presId="urn:microsoft.com/office/officeart/2005/8/layout/default"/>
    <dgm:cxn modelId="{B648FA28-5E98-4D57-B266-81ABC755BE86}" srcId="{1FACDF3D-2CE4-4065-9A3F-DC2B9CD92965}" destId="{03095AC0-0738-45E7-83D9-21AF6C026446}" srcOrd="0" destOrd="0" parTransId="{98ACDE48-63BB-48C2-BDBE-2A79D79C0DC0}" sibTransId="{AB25A73B-88F2-4A41-98AA-694B4D1785EB}"/>
    <dgm:cxn modelId="{09492029-290F-476C-B270-42EC4BF61138}" srcId="{1FACDF3D-2CE4-4065-9A3F-DC2B9CD92965}" destId="{29F75D7B-42E5-4F18-8492-A7C320819FF2}" srcOrd="1" destOrd="0" parTransId="{37CEBEBE-C731-480E-AE13-8385911D9A38}" sibTransId="{97D0A75B-318F-4A09-BFDD-E5A7B56F7808}"/>
    <dgm:cxn modelId="{0F2A422C-C476-4873-A5B3-DC5AF7C189F9}" type="presOf" srcId="{29F75D7B-42E5-4F18-8492-A7C320819FF2}" destId="{A9BCBB7F-6B8F-4C80-AD55-9F32AE7D4DF7}" srcOrd="0" destOrd="0" presId="urn:microsoft.com/office/officeart/2005/8/layout/default"/>
    <dgm:cxn modelId="{1C82AA40-D0B4-48DB-89EF-D3553F4B89A2}" type="presOf" srcId="{6DB879A3-55A1-44A5-9BB0-21FEDEF8F9CC}" destId="{A0D8CD87-F9EC-4C65-AAA7-95C2EF51551E}" srcOrd="0" destOrd="0" presId="urn:microsoft.com/office/officeart/2005/8/layout/default"/>
    <dgm:cxn modelId="{FC9FF06D-FF4E-4F70-8377-F604AA1C4156}" srcId="{1FACDF3D-2CE4-4065-9A3F-DC2B9CD92965}" destId="{41722B3C-092F-42E3-8440-CB60C1F85F51}" srcOrd="3" destOrd="0" parTransId="{B133C3B3-9542-4F0D-81FB-88727B151C83}" sibTransId="{F976A15E-7675-450C-9992-EE9027F7D17D}"/>
    <dgm:cxn modelId="{22708050-4BB0-4009-A222-1D13FE3E22E9}" srcId="{1FACDF3D-2CE4-4065-9A3F-DC2B9CD92965}" destId="{6DB879A3-55A1-44A5-9BB0-21FEDEF8F9CC}" srcOrd="2" destOrd="0" parTransId="{A2BDB88B-BBDD-4E98-8D23-94B985536188}" sibTransId="{B9563B92-C40E-4FA8-9ABE-9A8BB052A823}"/>
    <dgm:cxn modelId="{9548C598-E4CB-4764-8306-24530C358BFD}" type="presOf" srcId="{1FACDF3D-2CE4-4065-9A3F-DC2B9CD92965}" destId="{B4A17787-8BB4-4D46-B5BC-3C637E349E14}" srcOrd="0" destOrd="0" presId="urn:microsoft.com/office/officeart/2005/8/layout/default"/>
    <dgm:cxn modelId="{F0B897C2-BCCD-431B-B538-452B286127D9}" type="presOf" srcId="{03095AC0-0738-45E7-83D9-21AF6C026446}" destId="{394B8B86-53AC-4967-9A51-1FCD9686C296}" srcOrd="0" destOrd="0" presId="urn:microsoft.com/office/officeart/2005/8/layout/default"/>
    <dgm:cxn modelId="{9ADE482D-B16D-4452-AED1-0D7369A29CAB}" type="presParOf" srcId="{B4A17787-8BB4-4D46-B5BC-3C637E349E14}" destId="{394B8B86-53AC-4967-9A51-1FCD9686C296}" srcOrd="0" destOrd="0" presId="urn:microsoft.com/office/officeart/2005/8/layout/default"/>
    <dgm:cxn modelId="{6756CC3C-B294-40A5-82BA-A3120D04BBF5}" type="presParOf" srcId="{B4A17787-8BB4-4D46-B5BC-3C637E349E14}" destId="{A0E451C6-474B-46A3-951F-7CA8A635A3D7}" srcOrd="1" destOrd="0" presId="urn:microsoft.com/office/officeart/2005/8/layout/default"/>
    <dgm:cxn modelId="{8B240907-E425-453F-8DF4-E35A3DC277F0}" type="presParOf" srcId="{B4A17787-8BB4-4D46-B5BC-3C637E349E14}" destId="{A9BCBB7F-6B8F-4C80-AD55-9F32AE7D4DF7}" srcOrd="2" destOrd="0" presId="urn:microsoft.com/office/officeart/2005/8/layout/default"/>
    <dgm:cxn modelId="{7C20D29F-F7F5-48C9-8864-8AAC137BBEB0}" type="presParOf" srcId="{B4A17787-8BB4-4D46-B5BC-3C637E349E14}" destId="{6EDA0329-9C38-4809-B911-4526FB992391}" srcOrd="3" destOrd="0" presId="urn:microsoft.com/office/officeart/2005/8/layout/default"/>
    <dgm:cxn modelId="{5D181CFA-F3A3-4F9C-AA1E-1EC4F6B9E290}" type="presParOf" srcId="{B4A17787-8BB4-4D46-B5BC-3C637E349E14}" destId="{A0D8CD87-F9EC-4C65-AAA7-95C2EF51551E}" srcOrd="4" destOrd="0" presId="urn:microsoft.com/office/officeart/2005/8/layout/default"/>
    <dgm:cxn modelId="{92C5B493-FAFB-4E64-9C97-EFCF949CDF67}" type="presParOf" srcId="{B4A17787-8BB4-4D46-B5BC-3C637E349E14}" destId="{5A2DBA80-46B1-43DD-8224-6C205CFEED53}" srcOrd="5" destOrd="0" presId="urn:microsoft.com/office/officeart/2005/8/layout/default"/>
    <dgm:cxn modelId="{F6535496-8BFC-4957-B5AC-B05DDD9E29A4}" type="presParOf" srcId="{B4A17787-8BB4-4D46-B5BC-3C637E349E14}" destId="{8463E00D-E375-4460-A1D8-1B4C15069CEC}"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B8B86-53AC-4967-9A51-1FCD9686C296}">
      <dsp:nvSpPr>
        <dsp:cNvPr id="0" name=""/>
        <dsp:cNvSpPr/>
      </dsp:nvSpPr>
      <dsp:spPr>
        <a:xfrm>
          <a:off x="609377" y="1466"/>
          <a:ext cx="2056648" cy="1233988"/>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s-ES" sz="800" kern="1200"/>
            <a:t>Board Representation:</a:t>
          </a:r>
          <a:endParaRPr lang="en-US" sz="800" kern="1200"/>
        </a:p>
        <a:p>
          <a:pPr marL="57150" lvl="1" indent="-57150" algn="l" defTabSz="266700">
            <a:lnSpc>
              <a:spcPct val="90000"/>
            </a:lnSpc>
            <a:spcBef>
              <a:spcPct val="0"/>
            </a:spcBef>
            <a:spcAft>
              <a:spcPct val="15000"/>
            </a:spcAft>
            <a:buChar char="•"/>
          </a:pPr>
          <a:r>
            <a:rPr lang="es-ES" sz="600" kern="1200"/>
            <a:t>The chess board will be represented as an 8x8 grid of squares with alternating black and white squares. </a:t>
          </a:r>
          <a:endParaRPr lang="en-US" sz="600" kern="1200"/>
        </a:p>
        <a:p>
          <a:pPr marL="57150" lvl="1" indent="-57150" algn="l" defTabSz="266700">
            <a:lnSpc>
              <a:spcPct val="90000"/>
            </a:lnSpc>
            <a:spcBef>
              <a:spcPct val="0"/>
            </a:spcBef>
            <a:spcAft>
              <a:spcPct val="15000"/>
            </a:spcAft>
            <a:buChar char="•"/>
          </a:pPr>
          <a:r>
            <a:rPr lang="es-ES" sz="600" kern="1200"/>
            <a:t>Each square will contain a piece, which will be represented using standard algebraic notation.</a:t>
          </a:r>
          <a:endParaRPr lang="en-US" sz="600" kern="1200"/>
        </a:p>
      </dsp:txBody>
      <dsp:txXfrm>
        <a:off x="609377" y="1466"/>
        <a:ext cx="2056648" cy="1233988"/>
      </dsp:txXfrm>
    </dsp:sp>
    <dsp:sp modelId="{A9BCBB7F-6B8F-4C80-AD55-9F32AE7D4DF7}">
      <dsp:nvSpPr>
        <dsp:cNvPr id="0" name=""/>
        <dsp:cNvSpPr/>
      </dsp:nvSpPr>
      <dsp:spPr>
        <a:xfrm>
          <a:off x="2871689" y="1466"/>
          <a:ext cx="2056648" cy="1233988"/>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s-ES" sz="800" kern="1200"/>
            <a:t>Pieces Representation: Each piece on the board will be represented by a class with specific attributes and functions. The pieces will include:</a:t>
          </a:r>
          <a:endParaRPr lang="en-US" sz="800" kern="1200"/>
        </a:p>
        <a:p>
          <a:pPr marL="57150" lvl="1" indent="-57150" algn="l" defTabSz="266700">
            <a:lnSpc>
              <a:spcPct val="90000"/>
            </a:lnSpc>
            <a:spcBef>
              <a:spcPct val="0"/>
            </a:spcBef>
            <a:spcAft>
              <a:spcPct val="15000"/>
            </a:spcAft>
            <a:buChar char="•"/>
          </a:pPr>
          <a:r>
            <a:rPr lang="es-ES" sz="600" kern="1200"/>
            <a:t>King</a:t>
          </a:r>
          <a:endParaRPr lang="en-US" sz="600" kern="1200"/>
        </a:p>
        <a:p>
          <a:pPr marL="57150" lvl="1" indent="-57150" algn="l" defTabSz="266700">
            <a:lnSpc>
              <a:spcPct val="90000"/>
            </a:lnSpc>
            <a:spcBef>
              <a:spcPct val="0"/>
            </a:spcBef>
            <a:spcAft>
              <a:spcPct val="15000"/>
            </a:spcAft>
            <a:buChar char="•"/>
          </a:pPr>
          <a:r>
            <a:rPr lang="es-ES" sz="600" kern="1200"/>
            <a:t>Queen</a:t>
          </a:r>
          <a:endParaRPr lang="en-US" sz="600" kern="1200"/>
        </a:p>
        <a:p>
          <a:pPr marL="57150" lvl="1" indent="-57150" algn="l" defTabSz="266700">
            <a:lnSpc>
              <a:spcPct val="90000"/>
            </a:lnSpc>
            <a:spcBef>
              <a:spcPct val="0"/>
            </a:spcBef>
            <a:spcAft>
              <a:spcPct val="15000"/>
            </a:spcAft>
            <a:buChar char="•"/>
          </a:pPr>
          <a:r>
            <a:rPr lang="es-ES" sz="600" kern="1200"/>
            <a:t>Rook</a:t>
          </a:r>
          <a:endParaRPr lang="en-US" sz="600" kern="1200"/>
        </a:p>
        <a:p>
          <a:pPr marL="57150" lvl="1" indent="-57150" algn="l" defTabSz="266700">
            <a:lnSpc>
              <a:spcPct val="90000"/>
            </a:lnSpc>
            <a:spcBef>
              <a:spcPct val="0"/>
            </a:spcBef>
            <a:spcAft>
              <a:spcPct val="15000"/>
            </a:spcAft>
            <a:buChar char="•"/>
          </a:pPr>
          <a:r>
            <a:rPr lang="es-ES" sz="600" kern="1200"/>
            <a:t>Bishop</a:t>
          </a:r>
          <a:endParaRPr lang="en-US" sz="600" kern="1200"/>
        </a:p>
        <a:p>
          <a:pPr marL="57150" lvl="1" indent="-57150" algn="l" defTabSz="266700">
            <a:lnSpc>
              <a:spcPct val="90000"/>
            </a:lnSpc>
            <a:spcBef>
              <a:spcPct val="0"/>
            </a:spcBef>
            <a:spcAft>
              <a:spcPct val="15000"/>
            </a:spcAft>
            <a:buChar char="•"/>
          </a:pPr>
          <a:r>
            <a:rPr lang="es-ES" sz="600" kern="1200"/>
            <a:t>Knight</a:t>
          </a:r>
          <a:endParaRPr lang="en-US" sz="600" kern="1200"/>
        </a:p>
        <a:p>
          <a:pPr marL="57150" lvl="1" indent="-57150" algn="l" defTabSz="266700">
            <a:lnSpc>
              <a:spcPct val="90000"/>
            </a:lnSpc>
            <a:spcBef>
              <a:spcPct val="0"/>
            </a:spcBef>
            <a:spcAft>
              <a:spcPct val="15000"/>
            </a:spcAft>
            <a:buChar char="•"/>
          </a:pPr>
          <a:r>
            <a:rPr lang="es-ES" sz="600" kern="1200"/>
            <a:t>Pawn</a:t>
          </a:r>
          <a:endParaRPr lang="en-US" sz="600" kern="1200"/>
        </a:p>
      </dsp:txBody>
      <dsp:txXfrm>
        <a:off x="2871689" y="1466"/>
        <a:ext cx="2056648" cy="1233988"/>
      </dsp:txXfrm>
    </dsp:sp>
    <dsp:sp modelId="{A0D8CD87-F9EC-4C65-AAA7-95C2EF51551E}">
      <dsp:nvSpPr>
        <dsp:cNvPr id="0" name=""/>
        <dsp:cNvSpPr/>
      </dsp:nvSpPr>
      <dsp:spPr>
        <a:xfrm>
          <a:off x="5134002" y="1466"/>
          <a:ext cx="2056648" cy="1233988"/>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s-ES" sz="800" kern="1200"/>
            <a:t>Player Representation:</a:t>
          </a:r>
          <a:endParaRPr lang="en-US" sz="800" kern="1200"/>
        </a:p>
        <a:p>
          <a:pPr marL="57150" lvl="1" indent="-57150" algn="l" defTabSz="266700">
            <a:lnSpc>
              <a:spcPct val="90000"/>
            </a:lnSpc>
            <a:spcBef>
              <a:spcPct val="0"/>
            </a:spcBef>
            <a:spcAft>
              <a:spcPct val="15000"/>
            </a:spcAft>
            <a:buChar char="•"/>
          </a:pPr>
          <a:r>
            <a:rPr lang="es-ES" sz="600" kern="1200"/>
            <a:t>Each player will be represented by a class that includes their name and color (black or white).</a:t>
          </a:r>
          <a:endParaRPr lang="en-US" sz="600" kern="1200"/>
        </a:p>
      </dsp:txBody>
      <dsp:txXfrm>
        <a:off x="5134002" y="1466"/>
        <a:ext cx="2056648" cy="1233988"/>
      </dsp:txXfrm>
    </dsp:sp>
    <dsp:sp modelId="{0782C249-7E4A-45BE-AE1C-817D20E3F314}">
      <dsp:nvSpPr>
        <dsp:cNvPr id="0" name=""/>
        <dsp:cNvSpPr/>
      </dsp:nvSpPr>
      <dsp:spPr>
        <a:xfrm>
          <a:off x="1740533" y="1441119"/>
          <a:ext cx="2056648" cy="1233988"/>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s-ES" sz="800" kern="1200"/>
            <a:t>Game Initialization:</a:t>
          </a:r>
          <a:endParaRPr lang="en-US" sz="800" kern="1200"/>
        </a:p>
        <a:p>
          <a:pPr marL="57150" lvl="1" indent="-57150" algn="l" defTabSz="266700">
            <a:lnSpc>
              <a:spcPct val="90000"/>
            </a:lnSpc>
            <a:spcBef>
              <a:spcPct val="0"/>
            </a:spcBef>
            <a:spcAft>
              <a:spcPct val="15000"/>
            </a:spcAft>
            <a:buChar char="•"/>
          </a:pPr>
          <a:r>
            <a:rPr lang="es-ES" sz="600" kern="1200"/>
            <a:t>The game will start by initializing the board with the pieces in their starting positions, setting the current player to white, and setting the game state to active.</a:t>
          </a:r>
          <a:endParaRPr lang="en-US" sz="600" kern="1200"/>
        </a:p>
      </dsp:txBody>
      <dsp:txXfrm>
        <a:off x="1740533" y="1441119"/>
        <a:ext cx="2056648" cy="1233988"/>
      </dsp:txXfrm>
    </dsp:sp>
    <dsp:sp modelId="{FA55E3BA-FB4E-4775-8B7E-32F095305C58}">
      <dsp:nvSpPr>
        <dsp:cNvPr id="0" name=""/>
        <dsp:cNvSpPr/>
      </dsp:nvSpPr>
      <dsp:spPr>
        <a:xfrm>
          <a:off x="4002846" y="1441119"/>
          <a:ext cx="2056648" cy="1233988"/>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s-ES" sz="800" kern="1200"/>
            <a:t>Piece Movement:</a:t>
          </a:r>
          <a:endParaRPr lang="en-US" sz="800" kern="1200"/>
        </a:p>
        <a:p>
          <a:pPr marL="57150" lvl="1" indent="-57150" algn="l" defTabSz="266700">
            <a:lnSpc>
              <a:spcPct val="90000"/>
            </a:lnSpc>
            <a:spcBef>
              <a:spcPct val="0"/>
            </a:spcBef>
            <a:spcAft>
              <a:spcPct val="15000"/>
            </a:spcAft>
            <a:buChar char="•"/>
          </a:pPr>
          <a:r>
            <a:rPr lang="es-ES" sz="600" kern="1200"/>
            <a:t>Each piece will have a set of rules for how it can move across the board. These rules will be programmed into the class for each piece.</a:t>
          </a:r>
          <a:endParaRPr lang="en-US" sz="600" kern="1200"/>
        </a:p>
      </dsp:txBody>
      <dsp:txXfrm>
        <a:off x="4002846" y="1441119"/>
        <a:ext cx="2056648" cy="12339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B8B86-53AC-4967-9A51-1FCD9686C296}">
      <dsp:nvSpPr>
        <dsp:cNvPr id="0" name=""/>
        <dsp:cNvSpPr/>
      </dsp:nvSpPr>
      <dsp:spPr>
        <a:xfrm>
          <a:off x="609377" y="1466"/>
          <a:ext cx="2056648" cy="1233988"/>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t>Capturing Pieces:</a:t>
          </a:r>
        </a:p>
        <a:p>
          <a:pPr marL="0" lvl="0" indent="0" algn="ctr" defTabSz="444500">
            <a:lnSpc>
              <a:spcPct val="90000"/>
            </a:lnSpc>
            <a:spcBef>
              <a:spcPct val="0"/>
            </a:spcBef>
            <a:spcAft>
              <a:spcPct val="35000"/>
            </a:spcAft>
            <a:buSzPct val="100000"/>
            <a:buNone/>
          </a:pPr>
          <a:r>
            <a:rPr lang="en-US" sz="1000" kern="1200" dirty="0">
              <a:sym typeface="Times New Roman"/>
            </a:rPr>
            <a:t>When a player's piece lands on a square occupied by an opponent's piece, the opponent's piece will be removed from the board.</a:t>
          </a:r>
          <a:endParaRPr lang="en-US" sz="1000" kern="1200" dirty="0"/>
        </a:p>
      </dsp:txBody>
      <dsp:txXfrm>
        <a:off x="609377" y="1466"/>
        <a:ext cx="2056648" cy="1233988"/>
      </dsp:txXfrm>
    </dsp:sp>
    <dsp:sp modelId="{A9BCBB7F-6B8F-4C80-AD55-9F32AE7D4DF7}">
      <dsp:nvSpPr>
        <dsp:cNvPr id="0" name=""/>
        <dsp:cNvSpPr/>
      </dsp:nvSpPr>
      <dsp:spPr>
        <a:xfrm>
          <a:off x="2871689" y="1466"/>
          <a:ext cx="2056648" cy="1233988"/>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ym typeface="Times New Roman"/>
            </a:rPr>
            <a:t>Check and Checkmate:</a:t>
          </a:r>
        </a:p>
        <a:p>
          <a:pPr marL="0" lvl="0" indent="0" algn="ctr" defTabSz="444500">
            <a:lnSpc>
              <a:spcPct val="90000"/>
            </a:lnSpc>
            <a:spcBef>
              <a:spcPct val="0"/>
            </a:spcBef>
            <a:spcAft>
              <a:spcPct val="35000"/>
            </a:spcAft>
            <a:buSzPct val="100000"/>
            <a:buNone/>
          </a:pPr>
          <a:r>
            <a:rPr lang="en-US" sz="1000" kern="1200" dirty="0">
              <a:sym typeface="Times New Roman"/>
            </a:rPr>
            <a:t>The game will detect when a player's king is in check, and will not allow the player to make a move that leaves their king in check. The game will also detect when a player's king is in checkmate, ending the game.</a:t>
          </a:r>
          <a:endParaRPr lang="en-US" sz="1000" kern="1200" dirty="0"/>
        </a:p>
      </dsp:txBody>
      <dsp:txXfrm>
        <a:off x="2871689" y="1466"/>
        <a:ext cx="2056648" cy="1233988"/>
      </dsp:txXfrm>
    </dsp:sp>
    <dsp:sp modelId="{A0D8CD87-F9EC-4C65-AAA7-95C2EF51551E}">
      <dsp:nvSpPr>
        <dsp:cNvPr id="0" name=""/>
        <dsp:cNvSpPr/>
      </dsp:nvSpPr>
      <dsp:spPr>
        <a:xfrm>
          <a:off x="5134002" y="1466"/>
          <a:ext cx="2056648" cy="1233988"/>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ym typeface="Times New Roman"/>
            </a:rPr>
            <a:t>Game Loop:</a:t>
          </a:r>
        </a:p>
        <a:p>
          <a:pPr marL="0" lvl="0" indent="0" algn="ctr" defTabSz="444500">
            <a:lnSpc>
              <a:spcPct val="90000"/>
            </a:lnSpc>
            <a:spcBef>
              <a:spcPct val="0"/>
            </a:spcBef>
            <a:spcAft>
              <a:spcPct val="35000"/>
            </a:spcAft>
            <a:buSzPct val="100000"/>
            <a:buNone/>
          </a:pPr>
          <a:r>
            <a:rPr lang="en-US" sz="1000" kern="1200" dirty="0">
              <a:sym typeface="Times New Roman"/>
            </a:rPr>
            <a:t>The game will loop until one of the players has won or the game has ended in a draw</a:t>
          </a:r>
          <a:endParaRPr lang="en-US" sz="1000" kern="1200" dirty="0"/>
        </a:p>
      </dsp:txBody>
      <dsp:txXfrm>
        <a:off x="5134002" y="1466"/>
        <a:ext cx="2056648" cy="1233988"/>
      </dsp:txXfrm>
    </dsp:sp>
    <dsp:sp modelId="{8463E00D-E375-4460-A1D8-1B4C15069CEC}">
      <dsp:nvSpPr>
        <dsp:cNvPr id="0" name=""/>
        <dsp:cNvSpPr/>
      </dsp:nvSpPr>
      <dsp:spPr>
        <a:xfrm>
          <a:off x="2871689" y="1441119"/>
          <a:ext cx="2056648" cy="1233988"/>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ym typeface="Times New Roman"/>
            </a:rPr>
            <a:t>Experimental Details:</a:t>
          </a:r>
        </a:p>
        <a:p>
          <a:pPr marL="0" lvl="0" indent="0" algn="ctr" defTabSz="444500">
            <a:lnSpc>
              <a:spcPct val="90000"/>
            </a:lnSpc>
            <a:spcBef>
              <a:spcPct val="0"/>
            </a:spcBef>
            <a:spcAft>
              <a:spcPct val="35000"/>
            </a:spcAft>
            <a:buSzPct val="100000"/>
            <a:buNone/>
          </a:pPr>
          <a:r>
            <a:rPr lang="en-US" sz="1000" kern="1200" dirty="0">
              <a:sym typeface="Times New Roman"/>
            </a:rPr>
            <a:t>To test the functionality of the game, we can write a test script that will simulate a game between two players. We can also create a GUI to display the board and allow the user to interact with the game</a:t>
          </a:r>
          <a:endParaRPr lang="en-US" sz="1000" kern="1200" dirty="0"/>
        </a:p>
      </dsp:txBody>
      <dsp:txXfrm>
        <a:off x="2871689" y="1441119"/>
        <a:ext cx="2056648" cy="123398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1072ab5d7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1072ab5d7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Phase 1: Planning and Design</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Task 1: Research the rules and requirements of a chess game (3 days)</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Task 2: Plan the project Proposal (3 days)</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Phase 2: Implementation</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Task 1: Build the board and piece class structures (20 days)</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Task 2: Implement the movement rules for each piece (20 days)</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Task 3: Develop the logic for checking for check and checkmate (20 days)</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Task 4: Build the game flow and player turn switching (20 days)</a:t>
            </a:r>
          </a:p>
          <a:p>
            <a:pPr marL="0" lvl="0" indent="0" algn="l" rtl="0">
              <a:spcBef>
                <a:spcPts val="0"/>
              </a:spcBef>
              <a:spcAft>
                <a:spcPts val="0"/>
              </a:spcAft>
              <a:buNone/>
            </a:pPr>
            <a:r>
              <a:rPr lang="en-US" sz="1100" dirty="0">
                <a:solidFill>
                  <a:schemeClr val="dk1"/>
                </a:solidFill>
                <a:latin typeface="Times New Roman"/>
                <a:ea typeface="Times New Roman"/>
                <a:cs typeface="Times New Roman"/>
                <a:sym typeface="Times New Roman"/>
              </a:rPr>
              <a:t>Task 5: Implement the user interface and graphics (20 days)</a:t>
            </a:r>
          </a:p>
          <a:p>
            <a:pPr marL="0" lvl="0" indent="0" algn="l" rtl="0">
              <a:spcBef>
                <a:spcPts val="0"/>
              </a:spcBef>
              <a:spcAft>
                <a:spcPts val="0"/>
              </a:spcAft>
              <a:buNone/>
            </a:pPr>
            <a:endParaRPr lang="en-US" sz="1100" dirty="0">
              <a:solidFill>
                <a:schemeClr val="dk1"/>
              </a:solidFill>
              <a:latin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Phase 3: Testing and Refinement</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Task 1: Test the game flow and piece movements (2 days)</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Task 2: Test the user interface and graphics (2 days)</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Task 3: Refine any errors or bugs in the code (2 days)</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Task 4: Optimize the game play and algorithm efficiency (2 days)</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Phase 4: Deployment and Documentation</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Task 1: Finalize the game and test it thoroughly (2 days)</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Task 2: Prepare documentation and instructions for using the game (2 days)</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Task 4: Deploy the game for presentation (1 day)</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Total estimated time: 31 days</a:t>
            </a: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22708ab21a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22708ab21a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1072ab5d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1072ab5d7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1072ab5d7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1072ab5d7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22708ab21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22708ab21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29a936bdde_2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29a936bdde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1F1F1F"/>
                </a:solidFill>
                <a:effectLst/>
                <a:latin typeface="Times New Roman" panose="02020603050405020304" pitchFamily="18" charset="0"/>
                <a:cs typeface="Times New Roman" panose="02020603050405020304" pitchFamily="18" charset="0"/>
              </a:rPr>
              <a:t>The king moves one square in any direction. There is also a special move called castling that involves moving the king and a rook. The king is the most valuable piece—attacks on the king must be immediately countered, and if this is impossible, the game is immediately lost• A rook can move any number of squares along a rank or file, but cannot leap over other pieces. Along with the king, a rook is involved during the king's</a:t>
            </a:r>
          </a:p>
          <a:p>
            <a:pPr algn="l"/>
            <a:r>
              <a:rPr lang="en-US" b="0" i="0" dirty="0">
                <a:solidFill>
                  <a:srgbClr val="1F1F1F"/>
                </a:solidFill>
                <a:effectLst/>
                <a:latin typeface="Times New Roman" panose="02020603050405020304" pitchFamily="18" charset="0"/>
                <a:cs typeface="Times New Roman" panose="02020603050405020304" pitchFamily="18" charset="0"/>
              </a:rPr>
              <a:t>A bishop can move any number of squares diagonally, but cannot leap over other pieces.</a:t>
            </a:r>
          </a:p>
          <a:p>
            <a:pPr algn="l"/>
            <a:r>
              <a:rPr lang="en-US" b="0" i="0" dirty="0">
                <a:solidFill>
                  <a:srgbClr val="1F1F1F"/>
                </a:solidFill>
                <a:effectLst/>
                <a:latin typeface="Times New Roman" panose="02020603050405020304" pitchFamily="18" charset="0"/>
                <a:cs typeface="Times New Roman" panose="02020603050405020304" pitchFamily="18" charset="0"/>
              </a:rPr>
              <a:t>A queen combines the power of a rook and bishop and can move any number of squares along a rank, file, or diagonal, but cannot leap over other</a:t>
            </a:r>
          </a:p>
          <a:p>
            <a:pPr algn="l"/>
            <a:r>
              <a:rPr lang="en-US" b="0" i="0" dirty="0">
                <a:solidFill>
                  <a:srgbClr val="1F1F1F"/>
                </a:solidFill>
                <a:effectLst/>
                <a:latin typeface="Times New Roman" panose="02020603050405020304" pitchFamily="18" charset="0"/>
                <a:cs typeface="Times New Roman" panose="02020603050405020304" pitchFamily="18" charset="0"/>
              </a:rPr>
              <a:t>A knight moves to any of the closest squares that are not on the same rank, file, or diagonal. (Thus the move forms an "L"-shape: two squares vertically and one square horizontally, or two squares horizontally and one square vertically.) The knight is the only piece that can leap over other pieces</a:t>
            </a:r>
          </a:p>
          <a:p>
            <a:pPr algn="l"/>
            <a:r>
              <a:rPr lang="en-US" b="0" i="0" dirty="0">
                <a:solidFill>
                  <a:srgbClr val="1F1F1F"/>
                </a:solidFill>
                <a:effectLst/>
                <a:latin typeface="Times New Roman" panose="02020603050405020304" pitchFamily="18" charset="0"/>
                <a:cs typeface="Times New Roman" panose="02020603050405020304" pitchFamily="18" charset="0"/>
              </a:rPr>
              <a:t>A pawn can move forward to the unoccupied square immediately in front of it on the same file, or on its first move it can advance two squares along the same file, provided both squares are unoccupied (black dots in the diagram). A pawn can capture an opponent's piece on a square diagonally in front of it by moving to that square (black crosses). It cannot capture a piece while advancing along the same file. A pawn has two special moves</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22708ab21a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22708ab21a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22708ab21a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22708ab21a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29a936bdde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29a936bdde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29a936bdde_4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29a936bdde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29a936bdde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29a936bdde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569214"/>
            <a:ext cx="7063740" cy="3031236"/>
          </a:xfrm>
        </p:spPr>
        <p:txBody>
          <a:bodyPr anchor="b">
            <a:normAutofit/>
          </a:bodyPr>
          <a:lstStyle>
            <a:lvl1pPr algn="l">
              <a:lnSpc>
                <a:spcPct val="85000"/>
              </a:lnSpc>
              <a:defRPr sz="54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946404" y="3600450"/>
            <a:ext cx="7063740" cy="1268730"/>
          </a:xfrm>
        </p:spPr>
        <p:txBody>
          <a:bodyPr>
            <a:normAutofit/>
          </a:bodyPr>
          <a:lstStyle>
            <a:lvl1pPr marL="0" indent="0" algn="l">
              <a:buNone/>
              <a:defRPr sz="1650" baseline="0">
                <a:solidFill>
                  <a:schemeClr val="tx1">
                    <a:lumMod val="75000"/>
                  </a:schemeClr>
                </a:solidFill>
              </a:defRPr>
            </a:lvl1pPr>
            <a:lvl2pPr marL="342900" indent="0" algn="ctr">
              <a:buNone/>
              <a:defRPr sz="1650"/>
            </a:lvl2pPr>
            <a:lvl3pPr marL="685800" indent="0" algn="ctr">
              <a:buNone/>
              <a:defRPr sz="165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dirty="0"/>
              <a:t>4/3/2023</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pPr marL="0" lvl="0" indent="0" algn="r" rtl="0">
              <a:spcBef>
                <a:spcPts val="0"/>
              </a:spcBef>
              <a:spcAft>
                <a:spcPts val="0"/>
              </a:spcAft>
              <a:buNone/>
            </a:pPr>
            <a:fld id="{00000000-1234-1234-1234-123412341234}" type="slidenum">
              <a:rPr lang="es" smtClean="0"/>
              <a:t>‹#›</a:t>
            </a:fld>
            <a:endParaRPr lang="es"/>
          </a:p>
        </p:txBody>
      </p:sp>
      <p:sp>
        <p:nvSpPr>
          <p:cNvPr id="7" name="Rectangle 6"/>
          <p:cNvSpPr/>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72723613"/>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33E54A-A8CA-48C1-9504-691B58049D29}" type="datetimeFigureOut">
              <a:rPr lang="en-US" dirty="0"/>
              <a:t>4/3/2023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110316431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285750"/>
            <a:ext cx="1857375" cy="442317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1500" y="285750"/>
            <a:ext cx="5800725" cy="442317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F6C806-BBF7-471C-9527-881CE2266695}" type="datetimeFigureOut">
              <a:rPr lang="en-US" dirty="0"/>
              <a:t>4/3/2023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948508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extLst>
      <p:ext uri="{BB962C8B-B14F-4D97-AF65-F5344CB8AC3E}">
        <p14:creationId xmlns:p14="http://schemas.microsoft.com/office/powerpoint/2010/main" val="1313709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C94063-DF36-4330-A365-08DA1FA5B7D6}" type="datetimeFigureOut">
              <a:rPr lang="en-US" dirty="0"/>
              <a:t>4/3/2023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297720686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569214"/>
            <a:ext cx="7063740" cy="3031236"/>
          </a:xfrm>
        </p:spPr>
        <p:txBody>
          <a:bodyPr anchor="b">
            <a:normAutofit/>
          </a:bodyPr>
          <a:lstStyle>
            <a:lvl1pPr>
              <a:lnSpc>
                <a:spcPct val="85000"/>
              </a:lnSpc>
              <a:defRPr sz="5400" b="0"/>
            </a:lvl1pPr>
          </a:lstStyle>
          <a:p>
            <a:r>
              <a:rPr lang="en-US"/>
              <a:t>Click to edit Master title style</a:t>
            </a:r>
            <a:endParaRPr lang="en-US" dirty="0"/>
          </a:p>
        </p:txBody>
      </p:sp>
      <p:sp>
        <p:nvSpPr>
          <p:cNvPr id="3" name="Text Placeholder 2"/>
          <p:cNvSpPr>
            <a:spLocks noGrp="1"/>
          </p:cNvSpPr>
          <p:nvPr>
            <p:ph type="body" idx="1"/>
          </p:nvPr>
        </p:nvSpPr>
        <p:spPr>
          <a:xfrm>
            <a:off x="946404" y="3600450"/>
            <a:ext cx="7063740" cy="1268730"/>
          </a:xfrm>
        </p:spPr>
        <p:txBody>
          <a:bodyPr anchor="t">
            <a:normAutofit/>
          </a:bodyPr>
          <a:lstStyle>
            <a:lvl1pPr marL="0" indent="0">
              <a:buNone/>
              <a:defRPr sz="16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8A7C6C-0F39-4D70-8E8D-FE5B9C95FA73}" type="datetimeFigureOut">
              <a:rPr lang="en-US" dirty="0"/>
              <a:t>4/3/2023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
        <p:nvSpPr>
          <p:cNvPr id="7" name="Rectangle 6"/>
          <p:cNvSpPr/>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3076068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6404" y="1371600"/>
            <a:ext cx="3360420" cy="3263503"/>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94860" y="1371600"/>
            <a:ext cx="3360420" cy="3263503"/>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CFA4AC-08CC-42CE-BD01-C191750A04EC}" type="datetimeFigureOut">
              <a:rPr lang="en-US" dirty="0"/>
              <a:t>4/3/2023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186433363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946404" y="1285241"/>
            <a:ext cx="3360420" cy="548640"/>
          </a:xfrm>
        </p:spPr>
        <p:txBody>
          <a:bodyPr anchor="b">
            <a:normAutofit/>
          </a:bodyPr>
          <a:lstStyle>
            <a:lvl1pPr marL="0" indent="0">
              <a:spcBef>
                <a:spcPts val="0"/>
              </a:spcBef>
              <a:buNone/>
              <a:defRPr sz="1500" b="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946404" y="1880662"/>
            <a:ext cx="3360420" cy="2748488"/>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94860" y="1285241"/>
            <a:ext cx="3360420" cy="548640"/>
          </a:xfrm>
        </p:spPr>
        <p:txBody>
          <a:bodyPr anchor="b">
            <a:normAutofit/>
          </a:bodyPr>
          <a:lstStyle>
            <a:lvl1pPr marL="0" indent="0">
              <a:lnSpc>
                <a:spcPct val="95000"/>
              </a:lnSpc>
              <a:spcBef>
                <a:spcPts val="0"/>
              </a:spcBef>
              <a:buNone/>
              <a:defRPr lang="en-US" sz="1500" b="0" kern="1200" dirty="0">
                <a:solidFill>
                  <a:schemeClr val="tx2"/>
                </a:solidFill>
                <a:latin typeface="+mn-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1500"/>
              </a:spcBef>
              <a:buFontTx/>
              <a:buNone/>
            </a:pPr>
            <a:r>
              <a:rPr lang="en-US"/>
              <a:t>Click to edit Master text styles</a:t>
            </a:r>
          </a:p>
        </p:txBody>
      </p:sp>
      <p:sp>
        <p:nvSpPr>
          <p:cNvPr id="6" name="Content Placeholder 5"/>
          <p:cNvSpPr>
            <a:spLocks noGrp="1"/>
          </p:cNvSpPr>
          <p:nvPr>
            <p:ph sz="quarter" idx="4"/>
          </p:nvPr>
        </p:nvSpPr>
        <p:spPr>
          <a:xfrm>
            <a:off x="4594860" y="1880662"/>
            <a:ext cx="3360420" cy="2748488"/>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BA7A723-92A7-435B-B681-F25B092FEFEB}" type="datetimeFigureOut">
              <a:rPr lang="en-US" dirty="0"/>
              <a:t>4/3/2023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54035277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170639-886C-4FCF-9EAB-ABB5DA3F3F4A}" type="datetimeFigureOut">
              <a:rPr lang="en-US" dirty="0"/>
              <a:t>4/3/2023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195403843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dirty="0"/>
              <a:t>4/3/2023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30933955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342900"/>
            <a:ext cx="2400300" cy="1200148"/>
          </a:xfrm>
        </p:spPr>
        <p:txBody>
          <a:bodyPr anchor="b">
            <a:normAutofit/>
          </a:bodyPr>
          <a:lstStyle>
            <a:lvl1pPr>
              <a:defRPr sz="2400" b="0" baseline="0"/>
            </a:lvl1pPr>
          </a:lstStyle>
          <a:p>
            <a:r>
              <a:rPr lang="en-US"/>
              <a:t>Click to edit Master title style</a:t>
            </a:r>
            <a:endParaRPr lang="en-US" dirty="0"/>
          </a:p>
        </p:txBody>
      </p:sp>
      <p:sp>
        <p:nvSpPr>
          <p:cNvPr id="3" name="Content Placeholder 2"/>
          <p:cNvSpPr>
            <a:spLocks noGrp="1"/>
          </p:cNvSpPr>
          <p:nvPr>
            <p:ph idx="1"/>
          </p:nvPr>
        </p:nvSpPr>
        <p:spPr>
          <a:xfrm>
            <a:off x="3378200" y="514350"/>
            <a:ext cx="4559300" cy="4114800"/>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30936" y="1574801"/>
            <a:ext cx="2400300" cy="2857501"/>
          </a:xfrm>
        </p:spPr>
        <p:txBody>
          <a:bodyPr>
            <a:normAutofit/>
          </a:bodyPr>
          <a:lstStyle>
            <a:lvl1pPr marL="0" indent="0">
              <a:lnSpc>
                <a:spcPct val="114000"/>
              </a:lnSpc>
              <a:spcBef>
                <a:spcPts val="600"/>
              </a:spcBef>
              <a:buNone/>
              <a:defRPr sz="9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6F53789A-C914-4DB1-8815-80B5EC7335C5}" type="datetimeFigureOut">
              <a:rPr lang="en-US" dirty="0"/>
              <a:t>4/3/2023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26864281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29050"/>
            <a:ext cx="8469630" cy="131445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3943350"/>
            <a:ext cx="7486650" cy="685800"/>
          </a:xfrm>
        </p:spPr>
        <p:txBody>
          <a:bodyPr anchor="b">
            <a:normAutofit/>
          </a:bodyPr>
          <a:lstStyle>
            <a:lvl1pPr>
              <a:defRPr sz="21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8469630" cy="3846692"/>
          </a:xfrm>
          <a:solidFill>
            <a:schemeClr val="accent1"/>
          </a:solidFill>
        </p:spPr>
        <p:txBody>
          <a:bodyPr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800" y="4581442"/>
            <a:ext cx="7486650" cy="447758"/>
          </a:xfrm>
        </p:spPr>
        <p:txBody>
          <a:bodyPr>
            <a:normAutofit/>
          </a:bodyPr>
          <a:lstStyle>
            <a:lvl1pPr marL="0" indent="0">
              <a:lnSpc>
                <a:spcPct val="100000"/>
              </a:lnSpc>
              <a:spcBef>
                <a:spcPts val="600"/>
              </a:spcBef>
              <a:buNone/>
              <a:defRPr sz="975">
                <a:solidFill>
                  <a:schemeClr val="bg1">
                    <a:lumMod val="8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5E6440AA-91A0-436F-8FDB-C0F939DCAE21}" type="datetimeFigureOut">
              <a:rPr lang="en-US" dirty="0"/>
              <a:t>4/3/2023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248409731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274320"/>
            <a:ext cx="7269480" cy="99417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946404" y="1371600"/>
            <a:ext cx="6446520" cy="326350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8098157" y="748903"/>
            <a:ext cx="1428749" cy="273844"/>
          </a:xfrm>
          <a:prstGeom prst="rect">
            <a:avLst/>
          </a:prstGeom>
        </p:spPr>
        <p:txBody>
          <a:bodyPr vert="horz" lIns="91440" tIns="45720" rIns="91440" bIns="45720" rtlCol="0" anchor="ctr"/>
          <a:lstStyle>
            <a:lvl1pPr algn="r">
              <a:defRPr sz="788" b="0">
                <a:solidFill>
                  <a:schemeClr val="tx2">
                    <a:lumMod val="20000"/>
                    <a:lumOff val="80000"/>
                  </a:schemeClr>
                </a:solidFill>
              </a:defRPr>
            </a:lvl1pPr>
          </a:lstStyle>
          <a:p>
            <a:fld id="{0E59FD0C-5451-4CA0-86AF-E70AE3279989}" type="datetimeFigureOut">
              <a:rPr lang="en-US" dirty="0"/>
              <a:t>4/3/2023</a:t>
            </a:fld>
            <a:endParaRPr lang="en-US" dirty="0"/>
          </a:p>
        </p:txBody>
      </p:sp>
      <p:sp>
        <p:nvSpPr>
          <p:cNvPr id="5" name="Footer Placeholder 4"/>
          <p:cNvSpPr>
            <a:spLocks noGrp="1"/>
          </p:cNvSpPr>
          <p:nvPr>
            <p:ph type="ftr" sz="quarter" idx="3"/>
          </p:nvPr>
        </p:nvSpPr>
        <p:spPr>
          <a:xfrm rot="16200000">
            <a:off x="7469506" y="3034903"/>
            <a:ext cx="2686050" cy="273844"/>
          </a:xfrm>
          <a:prstGeom prst="rect">
            <a:avLst/>
          </a:prstGeom>
        </p:spPr>
        <p:txBody>
          <a:bodyPr vert="horz" lIns="91440" tIns="45720" rIns="91440" bIns="45720" rtlCol="0" anchor="ctr"/>
          <a:lstStyle>
            <a:lvl1pPr algn="l">
              <a:defRPr sz="788">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8469630" y="4629150"/>
            <a:ext cx="685800" cy="445294"/>
          </a:xfrm>
          <a:prstGeom prst="rect">
            <a:avLst/>
          </a:prstGeom>
        </p:spPr>
        <p:txBody>
          <a:bodyPr vert="horz" lIns="45720" tIns="45720" rIns="45720" bIns="45720" rtlCol="0" anchor="ctr">
            <a:normAutofit/>
          </a:bodyPr>
          <a:lstStyle>
            <a:lvl1pPr algn="ctr">
              <a:defRPr sz="2700">
                <a:solidFill>
                  <a:schemeClr val="tx2">
                    <a:lumMod val="60000"/>
                    <a:lumOff val="40000"/>
                  </a:schemeClr>
                </a:solidFill>
              </a:defRPr>
            </a:lvl1p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11979344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l" defTabSz="685800" rtl="0" eaLnBrk="1" latinLnBrk="0" hangingPunct="1">
        <a:lnSpc>
          <a:spcPct val="90000"/>
        </a:lnSpc>
        <a:spcBef>
          <a:spcPct val="0"/>
        </a:spcBef>
        <a:buNone/>
        <a:defRPr sz="3300" kern="1200" spc="-38" baseline="0">
          <a:solidFill>
            <a:schemeClr val="tx1"/>
          </a:solidFill>
          <a:latin typeface="+mj-lt"/>
          <a:ea typeface="+mj-ea"/>
          <a:cs typeface="+mj-cs"/>
        </a:defRPr>
      </a:lvl1pPr>
    </p:titleStyle>
    <p:bodyStyle>
      <a:lvl1pPr marL="137160" indent="-137160" algn="l" defTabSz="685800" rtl="0" eaLnBrk="1" latinLnBrk="0" hangingPunct="1">
        <a:lnSpc>
          <a:spcPct val="95000"/>
        </a:lnSpc>
        <a:spcBef>
          <a:spcPts val="1050"/>
        </a:spcBef>
        <a:spcAft>
          <a:spcPts val="150"/>
        </a:spcAft>
        <a:buClr>
          <a:schemeClr val="accent1"/>
        </a:buClr>
        <a:buSzPct val="80000"/>
        <a:buFont typeface="Arial" pitchFamily="34" charset="0"/>
        <a:buChar char="•"/>
        <a:defRPr sz="1350" kern="1200" spc="8" baseline="0">
          <a:solidFill>
            <a:schemeClr val="tx1"/>
          </a:solidFill>
          <a:latin typeface="+mn-lt"/>
          <a:ea typeface="+mn-ea"/>
          <a:cs typeface="+mn-cs"/>
        </a:defRPr>
      </a:lvl1pPr>
      <a:lvl2pPr marL="34290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200" kern="1200">
          <a:solidFill>
            <a:schemeClr val="tx1">
              <a:lumMod val="85000"/>
              <a:lumOff val="15000"/>
            </a:schemeClr>
          </a:solidFill>
          <a:latin typeface="+mn-lt"/>
          <a:ea typeface="+mn-ea"/>
          <a:cs typeface="+mn-cs"/>
        </a:defRPr>
      </a:lvl2pPr>
      <a:lvl3pPr marL="54864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3pPr>
      <a:lvl4pPr marL="75438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4pPr>
      <a:lvl5pPr marL="96012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5pPr>
      <a:lvl6pPr marL="120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6pPr>
      <a:lvl7pPr marL="142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7pPr>
      <a:lvl8pPr marL="165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8pPr>
      <a:lvl9pPr marL="187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6.png"/><Relationship Id="rId7" Type="http://schemas.openxmlformats.org/officeDocument/2006/relationships/diagramQuickStyle" Target="../diagrams/quickStyle1.xm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diagramLayout" Target="../diagrams/layout1.xml"/><Relationship Id="rId5" Type="http://schemas.openxmlformats.org/officeDocument/2006/relationships/diagramData" Target="../diagrams/data1.xml"/><Relationship Id="rId4" Type="http://schemas.microsoft.com/office/2007/relationships/hdphoto" Target="../media/hdphoto1.wdp"/><Relationship Id="rId9" Type="http://schemas.microsoft.com/office/2007/relationships/diagramDrawing" Target="../diagrams/drawing1.xml"/></Relationships>
</file>

<file path=ppt/slides/_rels/slide7.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s"/>
              <a:t>CHESS</a:t>
            </a:r>
            <a:endParaRPr/>
          </a:p>
        </p:txBody>
      </p:sp>
      <p:sp>
        <p:nvSpPr>
          <p:cNvPr id="55" name="Google Shape;55;p13"/>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s"/>
              <a:t>CIS 434 SOFTWARE ENGINEERING</a:t>
            </a:r>
            <a:endParaRPr/>
          </a:p>
          <a:p>
            <a:pPr marL="0" lvl="0" indent="0" algn="ctr" rtl="0">
              <a:spcBef>
                <a:spcPts val="0"/>
              </a:spcBef>
              <a:spcAft>
                <a:spcPts val="0"/>
              </a:spcAft>
              <a:buNone/>
            </a:pPr>
            <a:r>
              <a:rPr lang="es"/>
              <a:t>GROUP 6</a:t>
            </a:r>
            <a:endParaRPr/>
          </a:p>
        </p:txBody>
      </p:sp>
      <p:pic>
        <p:nvPicPr>
          <p:cNvPr id="56" name="Google Shape;56;p13"/>
          <p:cNvPicPr preferRelativeResize="0"/>
          <p:nvPr/>
        </p:nvPicPr>
        <p:blipFill>
          <a:blip r:embed="rId3">
            <a:alphaModFix amt="25000"/>
          </a:blip>
          <a:stretch>
            <a:fillRect/>
          </a:stretch>
        </p:blipFill>
        <p:spPr>
          <a:xfrm>
            <a:off x="0" y="1986"/>
            <a:ext cx="9144001" cy="513952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3"/>
          <p:cNvSpPr txBox="1">
            <a:spLocks noGrp="1"/>
          </p:cNvSpPr>
          <p:nvPr>
            <p:ph type="title"/>
          </p:nvPr>
        </p:nvSpPr>
        <p:spPr>
          <a:xfrm>
            <a:off x="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Project Timeline refer to slide 10  </a:t>
            </a:r>
            <a:endParaRPr/>
          </a:p>
        </p:txBody>
      </p:sp>
      <p:pic>
        <p:nvPicPr>
          <p:cNvPr id="122" name="Google Shape;122;p23"/>
          <p:cNvPicPr preferRelativeResize="0"/>
          <p:nvPr/>
        </p:nvPicPr>
        <p:blipFill>
          <a:blip r:embed="rId3">
            <a:alphaModFix/>
          </a:blip>
          <a:stretch>
            <a:fillRect/>
          </a:stretch>
        </p:blipFill>
        <p:spPr>
          <a:xfrm>
            <a:off x="50875" y="653653"/>
            <a:ext cx="8010847" cy="443227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6"/>
        <p:cNvGrpSpPr/>
        <p:nvPr/>
      </p:nvGrpSpPr>
      <p:grpSpPr>
        <a:xfrm>
          <a:off x="0" y="0"/>
          <a:ext cx="0" cy="0"/>
          <a:chOff x="0" y="0"/>
          <a:chExt cx="0" cy="0"/>
        </a:xfrm>
      </p:grpSpPr>
      <p:sp>
        <p:nvSpPr>
          <p:cNvPr id="138" name="Rectangle 133">
            <a:extLst>
              <a:ext uri="{FF2B5EF4-FFF2-40B4-BE49-F238E27FC236}">
                <a16:creationId xmlns:a16="http://schemas.microsoft.com/office/drawing/2014/main" id="{5B6D324E-2D03-4162-AF1E-D5E32234E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7" name="Google Shape;127;p24"/>
          <p:cNvSpPr txBox="1">
            <a:spLocks noGrp="1"/>
          </p:cNvSpPr>
          <p:nvPr>
            <p:ph type="title"/>
          </p:nvPr>
        </p:nvSpPr>
        <p:spPr>
          <a:xfrm>
            <a:off x="3723967" y="274320"/>
            <a:ext cx="4498259" cy="994171"/>
          </a:xfrm>
          <a:prstGeom prst="rect">
            <a:avLst/>
          </a:prstGeom>
        </p:spPr>
        <p:txBody>
          <a:bodyPr spcFirstLastPara="1" vert="horz" lIns="91440" tIns="45720" rIns="91440" bIns="45720" rtlCol="0" anchor="b" anchorCtr="0">
            <a:normAutofit/>
          </a:bodyPr>
          <a:lstStyle/>
          <a:p>
            <a:pPr marL="0" lvl="0" indent="0" defTabSz="914400">
              <a:spcBef>
                <a:spcPct val="0"/>
              </a:spcBef>
              <a:spcAft>
                <a:spcPts val="0"/>
              </a:spcAft>
            </a:pPr>
            <a:r>
              <a:rPr lang="en-US" sz="4400" spc="-50"/>
              <a:t>Conclusion</a:t>
            </a:r>
          </a:p>
        </p:txBody>
      </p:sp>
      <p:pic>
        <p:nvPicPr>
          <p:cNvPr id="129" name="Google Shape;129;p24"/>
          <p:cNvPicPr preferRelativeResize="0"/>
          <p:nvPr/>
        </p:nvPicPr>
        <p:blipFill rotWithShape="1">
          <a:blip r:embed="rId3"/>
          <a:srcRect l="33804" r="23789"/>
          <a:stretch/>
        </p:blipFill>
        <p:spPr>
          <a:xfrm>
            <a:off x="20" y="10"/>
            <a:ext cx="3489963" cy="5143490"/>
          </a:xfrm>
          <a:prstGeom prst="rect">
            <a:avLst/>
          </a:prstGeom>
          <a:noFill/>
        </p:spPr>
      </p:pic>
      <p:sp>
        <p:nvSpPr>
          <p:cNvPr id="128" name="Google Shape;128;p24"/>
          <p:cNvSpPr txBox="1">
            <a:spLocks noGrp="1"/>
          </p:cNvSpPr>
          <p:nvPr>
            <p:ph type="body" idx="1"/>
          </p:nvPr>
        </p:nvSpPr>
        <p:spPr>
          <a:xfrm>
            <a:off x="3723967" y="1504304"/>
            <a:ext cx="4511678" cy="3130798"/>
          </a:xfrm>
          <a:prstGeom prst="rect">
            <a:avLst/>
          </a:prstGeom>
        </p:spPr>
        <p:txBody>
          <a:bodyPr spcFirstLastPara="1" vert="horz" lIns="91440" tIns="45720" rIns="91440" bIns="45720" rtlCol="0" anchorCtr="0">
            <a:normAutofit/>
          </a:bodyPr>
          <a:lstStyle/>
          <a:p>
            <a:pPr marL="457200" lvl="0" indent="-182880" defTabSz="914400">
              <a:spcBef>
                <a:spcPts val="1500"/>
              </a:spcBef>
              <a:spcAft>
                <a:spcPts val="0"/>
              </a:spcAft>
              <a:buSzPts val="1200"/>
              <a:buFont typeface="Times New Roman"/>
              <a:buChar char="●"/>
            </a:pPr>
            <a:r>
              <a:rPr lang="en-US">
                <a:highlight>
                  <a:schemeClr val="lt1"/>
                </a:highlight>
                <a:sym typeface="Times New Roman"/>
              </a:rPr>
              <a:t>Project Outcomes and Conclusions:</a:t>
            </a:r>
          </a:p>
          <a:p>
            <a:pPr marL="457200" lvl="0" indent="-182880" defTabSz="914400">
              <a:spcBef>
                <a:spcPts val="0"/>
              </a:spcBef>
              <a:spcAft>
                <a:spcPts val="0"/>
              </a:spcAft>
              <a:buSzPts val="1200"/>
              <a:buFont typeface="Times New Roman"/>
              <a:buChar char="●"/>
            </a:pPr>
            <a:r>
              <a:rPr lang="en-US">
                <a:highlight>
                  <a:schemeClr val="lt1"/>
                </a:highlight>
                <a:sym typeface="Times New Roman"/>
              </a:rPr>
              <a:t>The outcome of this project will be a fully functional chess game written in Python. The game will allow for two players to make moves on a graphical user interface, and will have logic for checking the validity of moves, detecting check and checkmate, and determining the winner of the game. </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3"/>
        <p:cNvGrpSpPr/>
        <p:nvPr/>
      </p:nvGrpSpPr>
      <p:grpSpPr>
        <a:xfrm>
          <a:off x="0" y="0"/>
          <a:ext cx="0" cy="0"/>
          <a:chOff x="0" y="0"/>
          <a:chExt cx="0" cy="0"/>
        </a:xfrm>
      </p:grpSpPr>
      <p:sp>
        <p:nvSpPr>
          <p:cNvPr id="4121" name="Rectangle 4120">
            <a:extLst>
              <a:ext uri="{FF2B5EF4-FFF2-40B4-BE49-F238E27FC236}">
                <a16:creationId xmlns:a16="http://schemas.microsoft.com/office/drawing/2014/main" id="{C75470D1-A9BC-450A-94B8-E09E222C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23" name="Rectangle 4122">
            <a:extLst>
              <a:ext uri="{FF2B5EF4-FFF2-40B4-BE49-F238E27FC236}">
                <a16:creationId xmlns:a16="http://schemas.microsoft.com/office/drawing/2014/main" id="{06E59230-6241-4F71-8F80-408E4EBA2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5199" y="0"/>
            <a:ext cx="2862998" cy="51435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134" name="Google Shape;134;p25"/>
          <p:cNvSpPr txBox="1">
            <a:spLocks noGrp="1"/>
          </p:cNvSpPr>
          <p:nvPr>
            <p:ph type="title"/>
          </p:nvPr>
        </p:nvSpPr>
        <p:spPr>
          <a:xfrm>
            <a:off x="1137062" y="171450"/>
            <a:ext cx="2519273" cy="3761038"/>
          </a:xfrm>
          <a:prstGeom prst="rect">
            <a:avLst/>
          </a:prstGeom>
        </p:spPr>
        <p:txBody>
          <a:bodyPr spcFirstLastPara="1" vert="horz" lIns="91440" tIns="45720" rIns="91440" bIns="45720" rtlCol="0" anchor="ctr" anchorCtr="0">
            <a:normAutofit/>
          </a:bodyPr>
          <a:lstStyle/>
          <a:p>
            <a:pPr marL="0" lvl="0" indent="0" algn="ctr" defTabSz="914400">
              <a:lnSpc>
                <a:spcPct val="85000"/>
              </a:lnSpc>
              <a:spcBef>
                <a:spcPct val="0"/>
              </a:spcBef>
              <a:spcAft>
                <a:spcPts val="0"/>
              </a:spcAft>
            </a:pPr>
            <a:r>
              <a:rPr lang="en-US" sz="2700" spc="-50">
                <a:solidFill>
                  <a:srgbClr val="FFFFFF"/>
                </a:solidFill>
              </a:rPr>
              <a:t>END</a:t>
            </a:r>
          </a:p>
        </p:txBody>
      </p:sp>
      <p:sp>
        <p:nvSpPr>
          <p:cNvPr id="4125" name="Rectangle 4124">
            <a:extLst>
              <a:ext uri="{FF2B5EF4-FFF2-40B4-BE49-F238E27FC236}">
                <a16:creationId xmlns:a16="http://schemas.microsoft.com/office/drawing/2014/main" id="{E1A01B88-BE75-48CC-A6A5-AD51DC9EC3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08"/>
            <a:ext cx="965199"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pic>
        <p:nvPicPr>
          <p:cNvPr id="4100" name="Picture 4" descr="12 Interesting Chess Questions - TheChessWorld">
            <a:extLst>
              <a:ext uri="{FF2B5EF4-FFF2-40B4-BE49-F238E27FC236}">
                <a16:creationId xmlns:a16="http://schemas.microsoft.com/office/drawing/2014/main" id="{79E42AF9-A250-95B7-C817-8997D6A34D4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PlasticWrap/>
                    </a14:imgEffect>
                  </a14:imgLayer>
                </a14:imgProps>
              </a:ext>
              <a:ext uri="{28A0092B-C50C-407E-A947-70E740481C1C}">
                <a14:useLocalDpi xmlns:a14="http://schemas.microsoft.com/office/drawing/2010/main" val="0"/>
              </a:ext>
            </a:extLst>
          </a:blip>
          <a:srcRect l="8931" r="864"/>
          <a:stretch/>
        </p:blipFill>
        <p:spPr bwMode="auto">
          <a:xfrm>
            <a:off x="3916793" y="171450"/>
            <a:ext cx="4436505" cy="49182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0"/>
        <p:cNvGrpSpPr/>
        <p:nvPr/>
      </p:nvGrpSpPr>
      <p:grpSpPr>
        <a:xfrm>
          <a:off x="0" y="0"/>
          <a:ext cx="0" cy="0"/>
          <a:chOff x="0" y="0"/>
          <a:chExt cx="0" cy="0"/>
        </a:xfrm>
      </p:grpSpPr>
      <p:sp>
        <p:nvSpPr>
          <p:cNvPr id="70" name="Rectangle 67">
            <a:extLst>
              <a:ext uri="{FF2B5EF4-FFF2-40B4-BE49-F238E27FC236}">
                <a16:creationId xmlns:a16="http://schemas.microsoft.com/office/drawing/2014/main" id="{5B6D324E-2D03-4162-AF1E-D5E32234E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Google Shape;61;p14"/>
          <p:cNvSpPr txBox="1">
            <a:spLocks noGrp="1"/>
          </p:cNvSpPr>
          <p:nvPr>
            <p:ph type="title"/>
          </p:nvPr>
        </p:nvSpPr>
        <p:spPr>
          <a:xfrm>
            <a:off x="4815348" y="404315"/>
            <a:ext cx="3400535" cy="1188671"/>
          </a:xfrm>
          <a:prstGeom prst="rect">
            <a:avLst/>
          </a:prstGeom>
        </p:spPr>
        <p:txBody>
          <a:bodyPr spcFirstLastPara="1" vert="horz" lIns="91440" tIns="45720" rIns="91440" bIns="45720" rtlCol="0" anchor="b" anchorCtr="0">
            <a:normAutofit/>
          </a:bodyPr>
          <a:lstStyle/>
          <a:p>
            <a:pPr marL="0" lvl="0" indent="0" defTabSz="914400">
              <a:spcBef>
                <a:spcPct val="0"/>
              </a:spcBef>
              <a:spcAft>
                <a:spcPts val="0"/>
              </a:spcAft>
            </a:pPr>
            <a:r>
              <a:rPr lang="en-US" sz="4400" spc="-50"/>
              <a:t>Abstract</a:t>
            </a:r>
          </a:p>
        </p:txBody>
      </p:sp>
      <p:pic>
        <p:nvPicPr>
          <p:cNvPr id="63" name="Google Shape;63;p14"/>
          <p:cNvPicPr preferRelativeResize="0"/>
          <p:nvPr/>
        </p:nvPicPr>
        <p:blipFill rotWithShape="1">
          <a:blip r:embed="rId3"/>
          <a:srcRect l="7643" r="42367"/>
          <a:stretch/>
        </p:blipFill>
        <p:spPr>
          <a:xfrm>
            <a:off x="20" y="10"/>
            <a:ext cx="4571094" cy="5143490"/>
          </a:xfrm>
          <a:prstGeom prst="rect">
            <a:avLst/>
          </a:prstGeom>
          <a:noFill/>
        </p:spPr>
      </p:pic>
      <p:sp>
        <p:nvSpPr>
          <p:cNvPr id="62" name="Google Shape;62;p14"/>
          <p:cNvSpPr txBox="1">
            <a:spLocks noGrp="1"/>
          </p:cNvSpPr>
          <p:nvPr>
            <p:ph type="body" idx="1"/>
          </p:nvPr>
        </p:nvSpPr>
        <p:spPr>
          <a:xfrm>
            <a:off x="4815347" y="1828799"/>
            <a:ext cx="3429001" cy="2910385"/>
          </a:xfrm>
          <a:prstGeom prst="rect">
            <a:avLst/>
          </a:prstGeom>
        </p:spPr>
        <p:txBody>
          <a:bodyPr spcFirstLastPara="1" vert="horz" lIns="91440" tIns="45720" rIns="91440" bIns="45720" rtlCol="0" anchorCtr="0">
            <a:normAutofit/>
          </a:bodyPr>
          <a:lstStyle/>
          <a:p>
            <a:pPr marL="457200" lvl="0" indent="-182880" defTabSz="914400">
              <a:spcBef>
                <a:spcPts val="0"/>
              </a:spcBef>
              <a:spcAft>
                <a:spcPts val="600"/>
              </a:spcAft>
              <a:buSzPts val="1200"/>
              <a:buChar char="●"/>
            </a:pPr>
            <a:r>
              <a:rPr lang="en-US" dirty="0">
                <a:highlight>
                  <a:srgbClr val="FFFFFF"/>
                </a:highlight>
              </a:rPr>
              <a:t>Chess is an abstract strategy board game for two players</a:t>
            </a:r>
            <a:endParaRPr lang="en-US" dirty="0">
              <a:highlight>
                <a:schemeClr val="lt1"/>
              </a:highlight>
            </a:endParaRPr>
          </a:p>
          <a:p>
            <a:pPr marL="457200" lvl="0" indent="-182880" defTabSz="914400">
              <a:spcBef>
                <a:spcPts val="0"/>
              </a:spcBef>
              <a:spcAft>
                <a:spcPts val="600"/>
              </a:spcAft>
              <a:buSzPts val="1200"/>
              <a:buChar char="●"/>
            </a:pPr>
            <a:r>
              <a:rPr lang="en-US" dirty="0">
                <a:highlight>
                  <a:schemeClr val="lt1"/>
                </a:highlight>
              </a:rPr>
              <a:t>Chess is a challenge and an engaging and challenging game that provides a fun and educational experience for players of all levels</a:t>
            </a:r>
          </a:p>
          <a:p>
            <a:pPr marL="457200" lvl="0" indent="-182880" defTabSz="914400">
              <a:spcBef>
                <a:spcPts val="0"/>
              </a:spcBef>
              <a:spcAft>
                <a:spcPts val="600"/>
              </a:spcAft>
              <a:buSzPts val="1200"/>
              <a:buChar char="●"/>
            </a:pPr>
            <a:r>
              <a:rPr lang="en-US" dirty="0">
                <a:highlight>
                  <a:schemeClr val="lt1"/>
                </a:highlight>
              </a:rPr>
              <a:t>Python Chess is a chess game built with Python that provides a graphical user interface that allows players to play against the computer or against other players over a network.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ES"/>
              <a:t>Introduction and Background</a:t>
            </a:r>
          </a:p>
        </p:txBody>
      </p:sp>
      <p:sp>
        <p:nvSpPr>
          <p:cNvPr id="69" name="Google Shape;69;p15"/>
          <p:cNvSpPr txBox="1">
            <a:spLocks noGrp="1"/>
          </p:cNvSpPr>
          <p:nvPr>
            <p:ph type="body" idx="1"/>
          </p:nvPr>
        </p:nvSpPr>
        <p:spPr>
          <a:xfrm>
            <a:off x="311700" y="1152475"/>
            <a:ext cx="4718700" cy="31407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en-US" dirty="0"/>
              <a:t>Invented in China around 200 B.C by commander Han Xin</a:t>
            </a:r>
          </a:p>
          <a:p>
            <a:pPr marL="457200" lvl="0" indent="-342900" algn="l" rtl="0">
              <a:lnSpc>
                <a:spcPct val="150000"/>
              </a:lnSpc>
              <a:spcBef>
                <a:spcPts val="0"/>
              </a:spcBef>
              <a:spcAft>
                <a:spcPts val="0"/>
              </a:spcAft>
              <a:buSzPts val="1800"/>
              <a:buChar char="●"/>
            </a:pPr>
            <a:r>
              <a:rPr lang="en-US" dirty="0"/>
              <a:t>Played on a chess board with 64 squares </a:t>
            </a:r>
          </a:p>
          <a:p>
            <a:pPr marL="457200" lvl="0" indent="-342900" algn="l" rtl="0">
              <a:lnSpc>
                <a:spcPct val="150000"/>
              </a:lnSpc>
              <a:spcBef>
                <a:spcPts val="0"/>
              </a:spcBef>
              <a:spcAft>
                <a:spcPts val="0"/>
              </a:spcAft>
              <a:buSzPts val="1800"/>
              <a:buChar char="●"/>
            </a:pPr>
            <a:r>
              <a:rPr lang="en-US" dirty="0"/>
              <a:t>Each player controls sixteen pieces, one king, one queen, two rooks, two bishops, two knights, and eight pawns</a:t>
            </a:r>
          </a:p>
          <a:p>
            <a:pPr marL="457200" lvl="0" indent="-342900" algn="l" rtl="0">
              <a:lnSpc>
                <a:spcPct val="150000"/>
              </a:lnSpc>
              <a:spcBef>
                <a:spcPts val="0"/>
              </a:spcBef>
              <a:spcAft>
                <a:spcPts val="0"/>
              </a:spcAft>
              <a:buSzPts val="1800"/>
              <a:buChar char="●"/>
            </a:pPr>
            <a:r>
              <a:rPr lang="en-US" dirty="0"/>
              <a:t>To win the game, the player needs to checkmate the opponent's king whereby there is no way for the king to escape</a:t>
            </a:r>
          </a:p>
        </p:txBody>
      </p:sp>
      <p:pic>
        <p:nvPicPr>
          <p:cNvPr id="70" name="Google Shape;70;p15"/>
          <p:cNvPicPr preferRelativeResize="0"/>
          <p:nvPr/>
        </p:nvPicPr>
        <p:blipFill>
          <a:blip r:embed="rId3">
            <a:alphaModFix/>
          </a:blip>
          <a:stretch>
            <a:fillRect/>
          </a:stretch>
        </p:blipFill>
        <p:spPr>
          <a:xfrm>
            <a:off x="5267225" y="1152475"/>
            <a:ext cx="3565075" cy="2439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4"/>
        <p:cNvGrpSpPr/>
        <p:nvPr/>
      </p:nvGrpSpPr>
      <p:grpSpPr>
        <a:xfrm>
          <a:off x="0" y="0"/>
          <a:ext cx="0" cy="0"/>
          <a:chOff x="0" y="0"/>
          <a:chExt cx="0" cy="0"/>
        </a:xfrm>
      </p:grpSpPr>
      <p:sp>
        <p:nvSpPr>
          <p:cNvPr id="2057" name="Rectangle 2054">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 name="Google Shape;75;p16"/>
          <p:cNvSpPr txBox="1">
            <a:spLocks noGrp="1"/>
          </p:cNvSpPr>
          <p:nvPr>
            <p:ph type="title"/>
          </p:nvPr>
        </p:nvSpPr>
        <p:spPr>
          <a:xfrm>
            <a:off x="539155" y="508397"/>
            <a:ext cx="3400535" cy="994171"/>
          </a:xfrm>
          <a:prstGeom prst="rect">
            <a:avLst/>
          </a:prstGeom>
        </p:spPr>
        <p:txBody>
          <a:bodyPr spcFirstLastPara="1" vert="horz" lIns="91440" tIns="45720" rIns="91440" bIns="45720" rtlCol="0" anchor="b" anchorCtr="0">
            <a:normAutofit/>
          </a:bodyPr>
          <a:lstStyle/>
          <a:p>
            <a:pPr marL="0" lvl="0" indent="0" defTabSz="914400">
              <a:spcBef>
                <a:spcPct val="0"/>
              </a:spcBef>
              <a:spcAft>
                <a:spcPts val="0"/>
              </a:spcAft>
            </a:pPr>
            <a:r>
              <a:rPr lang="en-US" sz="3100" spc="-50"/>
              <a:t>Introduction and Background</a:t>
            </a:r>
          </a:p>
        </p:txBody>
      </p:sp>
      <p:sp>
        <p:nvSpPr>
          <p:cNvPr id="76" name="Google Shape;76;p16"/>
          <p:cNvSpPr txBox="1">
            <a:spLocks noGrp="1"/>
          </p:cNvSpPr>
          <p:nvPr>
            <p:ph type="body" idx="1"/>
          </p:nvPr>
        </p:nvSpPr>
        <p:spPr>
          <a:xfrm>
            <a:off x="539155" y="1743868"/>
            <a:ext cx="3400536" cy="2891234"/>
          </a:xfrm>
          <a:prstGeom prst="rect">
            <a:avLst/>
          </a:prstGeom>
        </p:spPr>
        <p:txBody>
          <a:bodyPr spcFirstLastPara="1" vert="horz" lIns="91440" tIns="45720" rIns="91440" bIns="45720" rtlCol="0" anchorCtr="0">
            <a:normAutofit/>
          </a:bodyPr>
          <a:lstStyle/>
          <a:p>
            <a:pPr marL="0" lvl="0" indent="-182880" defTabSz="914400">
              <a:spcBef>
                <a:spcPts val="0"/>
              </a:spcBef>
              <a:spcAft>
                <a:spcPts val="0"/>
              </a:spcAft>
              <a:buNone/>
            </a:pPr>
            <a:r>
              <a:rPr lang="en-US" dirty="0"/>
              <a:t>This shows the movement restrictions of the King during a game.</a:t>
            </a:r>
          </a:p>
          <a:p>
            <a:pPr marL="457200" lvl="0" indent="-182880" defTabSz="914400">
              <a:spcBef>
                <a:spcPts val="1200"/>
              </a:spcBef>
              <a:spcAft>
                <a:spcPts val="0"/>
              </a:spcAft>
              <a:buSzPts val="1800"/>
              <a:buChar char="●"/>
            </a:pPr>
            <a:r>
              <a:rPr lang="en-US" dirty="0"/>
              <a:t>King</a:t>
            </a:r>
          </a:p>
          <a:p>
            <a:pPr marL="457200" lvl="0" indent="-182880" defTabSz="914400">
              <a:spcBef>
                <a:spcPts val="0"/>
              </a:spcBef>
              <a:spcAft>
                <a:spcPts val="0"/>
              </a:spcAft>
              <a:buSzPts val="1800"/>
              <a:buChar char="●"/>
            </a:pPr>
            <a:r>
              <a:rPr lang="en-US" dirty="0"/>
              <a:t>Queen</a:t>
            </a:r>
          </a:p>
          <a:p>
            <a:pPr marL="457200" lvl="0" indent="-182880" defTabSz="914400">
              <a:spcBef>
                <a:spcPts val="0"/>
              </a:spcBef>
              <a:spcAft>
                <a:spcPts val="0"/>
              </a:spcAft>
              <a:buSzPts val="1800"/>
              <a:buChar char="●"/>
            </a:pPr>
            <a:r>
              <a:rPr lang="en-US" dirty="0"/>
              <a:t>Bishop</a:t>
            </a:r>
          </a:p>
          <a:p>
            <a:pPr marL="457200" lvl="0" indent="-182880" defTabSz="914400">
              <a:spcBef>
                <a:spcPts val="0"/>
              </a:spcBef>
              <a:spcAft>
                <a:spcPts val="0"/>
              </a:spcAft>
              <a:buSzPts val="1800"/>
              <a:buChar char="●"/>
            </a:pPr>
            <a:r>
              <a:rPr lang="en-US" dirty="0"/>
              <a:t>Knight</a:t>
            </a:r>
          </a:p>
          <a:p>
            <a:pPr marL="457200" lvl="0" indent="-182880" defTabSz="914400">
              <a:spcBef>
                <a:spcPts val="0"/>
              </a:spcBef>
              <a:spcAft>
                <a:spcPts val="0"/>
              </a:spcAft>
              <a:buSzPts val="1800"/>
              <a:buChar char="●"/>
            </a:pPr>
            <a:r>
              <a:rPr lang="en-US" dirty="0"/>
              <a:t>Rook</a:t>
            </a:r>
          </a:p>
          <a:p>
            <a:pPr marL="457200" lvl="0" indent="-182880" defTabSz="914400">
              <a:spcBef>
                <a:spcPts val="0"/>
              </a:spcBef>
              <a:spcAft>
                <a:spcPts val="0"/>
              </a:spcAft>
              <a:buSzPts val="1800"/>
              <a:buChar char="●"/>
            </a:pPr>
            <a:r>
              <a:rPr lang="en-US" dirty="0"/>
              <a:t>Pawn</a:t>
            </a:r>
          </a:p>
          <a:p>
            <a:pPr marL="457200" lvl="0" indent="-182880" defTabSz="914400">
              <a:spcBef>
                <a:spcPts val="1200"/>
              </a:spcBef>
              <a:spcAft>
                <a:spcPts val="1200"/>
              </a:spcAft>
              <a:buNone/>
            </a:pPr>
            <a:endParaRPr lang="en-US" dirty="0"/>
          </a:p>
        </p:txBody>
      </p:sp>
      <p:pic>
        <p:nvPicPr>
          <p:cNvPr id="2050" name="Picture 2" descr="How Many Chess Games Are Possible? This Will Blow Your Mind! - Hercules  Chess">
            <a:extLst>
              <a:ext uri="{FF2B5EF4-FFF2-40B4-BE49-F238E27FC236}">
                <a16:creationId xmlns:a16="http://schemas.microsoft.com/office/drawing/2014/main" id="{DF79EE75-1784-85FB-B7E1-58387A834E8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224867" y="618003"/>
            <a:ext cx="3907492" cy="39074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1"/>
        <p:cNvGrpSpPr/>
        <p:nvPr/>
      </p:nvGrpSpPr>
      <p:grpSpPr>
        <a:xfrm>
          <a:off x="0" y="0"/>
          <a:ext cx="0" cy="0"/>
          <a:chOff x="0" y="0"/>
          <a:chExt cx="0" cy="0"/>
        </a:xfrm>
      </p:grpSpPr>
      <p:sp>
        <p:nvSpPr>
          <p:cNvPr id="88" name="Rectangle 87">
            <a:extLst>
              <a:ext uri="{FF2B5EF4-FFF2-40B4-BE49-F238E27FC236}">
                <a16:creationId xmlns:a16="http://schemas.microsoft.com/office/drawing/2014/main" id="{5B6D324E-2D03-4162-AF1E-D5E32234E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 name="Google Shape;82;p17"/>
          <p:cNvSpPr txBox="1">
            <a:spLocks noGrp="1"/>
          </p:cNvSpPr>
          <p:nvPr>
            <p:ph type="title"/>
          </p:nvPr>
        </p:nvSpPr>
        <p:spPr>
          <a:xfrm>
            <a:off x="4899687" y="-261510"/>
            <a:ext cx="3400535" cy="1188671"/>
          </a:xfrm>
          <a:prstGeom prst="rect">
            <a:avLst/>
          </a:prstGeom>
        </p:spPr>
        <p:txBody>
          <a:bodyPr spcFirstLastPara="1" vert="horz" lIns="91440" tIns="45720" rIns="91440" bIns="45720" rtlCol="0" anchor="b" anchorCtr="0">
            <a:normAutofit/>
          </a:bodyPr>
          <a:lstStyle/>
          <a:p>
            <a:pPr marL="0" lvl="0" indent="0" defTabSz="914400">
              <a:spcBef>
                <a:spcPct val="0"/>
              </a:spcBef>
              <a:spcAft>
                <a:spcPts val="0"/>
              </a:spcAft>
            </a:pPr>
            <a:r>
              <a:rPr lang="en-US" sz="4400" spc="-50" dirty="0"/>
              <a:t>Objectives</a:t>
            </a:r>
          </a:p>
        </p:txBody>
      </p:sp>
      <p:pic>
        <p:nvPicPr>
          <p:cNvPr id="2" name="Google Shape;84;p17">
            <a:extLst>
              <a:ext uri="{FF2B5EF4-FFF2-40B4-BE49-F238E27FC236}">
                <a16:creationId xmlns:a16="http://schemas.microsoft.com/office/drawing/2014/main" id="{F4AAE44B-47F0-538F-D2E3-B8FE263F4835}"/>
              </a:ext>
            </a:extLst>
          </p:cNvPr>
          <p:cNvPicPr preferRelativeResize="0"/>
          <p:nvPr/>
        </p:nvPicPr>
        <p:blipFill rotWithShape="1">
          <a:blip r:embed="rId3"/>
          <a:srcRect l="23194" r="21262"/>
          <a:stretch/>
        </p:blipFill>
        <p:spPr>
          <a:xfrm>
            <a:off x="20" y="10"/>
            <a:ext cx="4571094" cy="5143490"/>
          </a:xfrm>
          <a:prstGeom prst="rect">
            <a:avLst/>
          </a:prstGeom>
          <a:noFill/>
        </p:spPr>
      </p:pic>
      <p:sp>
        <p:nvSpPr>
          <p:cNvPr id="83" name="Google Shape;83;p17"/>
          <p:cNvSpPr txBox="1">
            <a:spLocks noGrp="1"/>
          </p:cNvSpPr>
          <p:nvPr>
            <p:ph type="body" idx="1"/>
          </p:nvPr>
        </p:nvSpPr>
        <p:spPr>
          <a:xfrm>
            <a:off x="4805871" y="1016492"/>
            <a:ext cx="3429001" cy="4580879"/>
          </a:xfrm>
          <a:prstGeom prst="rect">
            <a:avLst/>
          </a:prstGeom>
        </p:spPr>
        <p:txBody>
          <a:bodyPr spcFirstLastPara="1" vert="horz" lIns="91440" tIns="45720" rIns="91440" bIns="45720" rtlCol="0" anchorCtr="0">
            <a:normAutofit/>
          </a:bodyPr>
          <a:lstStyle/>
          <a:p>
            <a:pPr marL="457200" lvl="0" indent="-182880" defTabSz="914400">
              <a:spcBef>
                <a:spcPts val="0"/>
              </a:spcBef>
              <a:spcAft>
                <a:spcPts val="600"/>
              </a:spcAft>
              <a:buSzPts val="1700"/>
              <a:buChar char="●"/>
            </a:pPr>
            <a:r>
              <a:rPr lang="en-US" sz="1100" dirty="0"/>
              <a:t>Create an application that allows two users to play chess</a:t>
            </a:r>
          </a:p>
          <a:p>
            <a:pPr marL="457200" lvl="0" indent="-182880" defTabSz="914400">
              <a:spcBef>
                <a:spcPts val="0"/>
              </a:spcBef>
              <a:spcAft>
                <a:spcPts val="600"/>
              </a:spcAft>
              <a:buSzPts val="1700"/>
              <a:buChar char="●"/>
            </a:pPr>
            <a:r>
              <a:rPr lang="en-US" sz="1100" dirty="0"/>
              <a:t>Have a player play against the computer (offline game)</a:t>
            </a:r>
          </a:p>
          <a:p>
            <a:pPr marL="457200" lvl="0" indent="-182880" defTabSz="914400">
              <a:spcBef>
                <a:spcPts val="0"/>
              </a:spcBef>
              <a:spcAft>
                <a:spcPts val="600"/>
              </a:spcAft>
              <a:buSzPts val="1700"/>
              <a:buChar char="●"/>
            </a:pPr>
            <a:r>
              <a:rPr lang="en-US" sz="1100" dirty="0"/>
              <a:t>Make the game visually user friendly and effective</a:t>
            </a:r>
          </a:p>
          <a:p>
            <a:pPr marL="457200" lvl="0" indent="-182880" defTabSz="914400">
              <a:spcBef>
                <a:spcPts val="0"/>
              </a:spcBef>
              <a:spcAft>
                <a:spcPts val="600"/>
              </a:spcAft>
              <a:buSzPts val="1700"/>
              <a:buChar char="●"/>
            </a:pPr>
            <a:r>
              <a:rPr lang="en-US" sz="1100" dirty="0"/>
              <a:t>Create a complete GUI of a chess board and representation of pieces with their proper movements.</a:t>
            </a:r>
          </a:p>
          <a:p>
            <a:pPr marL="457200" lvl="0" indent="-182880" defTabSz="914400">
              <a:spcBef>
                <a:spcPts val="0"/>
              </a:spcBef>
              <a:spcAft>
                <a:spcPts val="600"/>
              </a:spcAft>
              <a:buSzPts val="1700"/>
              <a:buChar char="●"/>
            </a:pPr>
            <a:r>
              <a:rPr lang="en-US" sz="1100" dirty="0"/>
              <a:t>Have all group members test and calibrate the system to make sure it is working properly</a:t>
            </a:r>
          </a:p>
          <a:p>
            <a:pPr marL="457200" lvl="0" indent="-182880" defTabSz="914400">
              <a:spcBef>
                <a:spcPts val="0"/>
              </a:spcBef>
              <a:spcAft>
                <a:spcPts val="600"/>
              </a:spcAft>
              <a:buSzPts val="1700"/>
              <a:buChar char="●"/>
            </a:pPr>
            <a:r>
              <a:rPr lang="en-US" sz="1100" dirty="0"/>
              <a:t>Give live presentation of the finished chess game</a:t>
            </a:r>
          </a:p>
          <a:p>
            <a:pPr marL="457200" lvl="0" indent="-182880" defTabSz="914400">
              <a:spcBef>
                <a:spcPts val="0"/>
              </a:spcBef>
              <a:spcAft>
                <a:spcPts val="600"/>
              </a:spcAft>
              <a:buSzPts val="1700"/>
              <a:buChar char="●"/>
            </a:pPr>
            <a:r>
              <a:rPr lang="en-US" sz="1100" dirty="0"/>
              <a:t>Organization:</a:t>
            </a:r>
          </a:p>
          <a:p>
            <a:pPr lvl="1" indent="-182880" defTabSz="914400">
              <a:spcAft>
                <a:spcPts val="600"/>
              </a:spcAft>
              <a:buSzPts val="1700"/>
              <a:buChar char="●"/>
            </a:pPr>
            <a:r>
              <a:rPr lang="en-US" sz="950" dirty="0" err="1"/>
              <a:t>Riyan</a:t>
            </a:r>
            <a:r>
              <a:rPr lang="en-US" sz="950" dirty="0"/>
              <a:t>: Board class</a:t>
            </a:r>
          </a:p>
          <a:p>
            <a:pPr lvl="1" indent="-182880" defTabSz="914400">
              <a:spcAft>
                <a:spcPts val="600"/>
              </a:spcAft>
              <a:buSzPts val="1700"/>
              <a:buChar char="●"/>
            </a:pPr>
            <a:r>
              <a:rPr lang="en-US" sz="950" dirty="0"/>
              <a:t>Zach: HTML</a:t>
            </a:r>
          </a:p>
          <a:p>
            <a:pPr lvl="1" indent="-182880" defTabSz="914400">
              <a:spcAft>
                <a:spcPts val="600"/>
              </a:spcAft>
              <a:buSzPts val="1700"/>
              <a:buChar char="●"/>
            </a:pPr>
            <a:r>
              <a:rPr lang="en-US" sz="950" dirty="0"/>
              <a:t>Logan: Game initialization</a:t>
            </a:r>
          </a:p>
          <a:p>
            <a:pPr lvl="1" indent="-182880" defTabSz="914400">
              <a:spcAft>
                <a:spcPts val="600"/>
              </a:spcAft>
              <a:buSzPts val="1700"/>
              <a:buChar char="●"/>
            </a:pPr>
            <a:r>
              <a:rPr lang="en-US" sz="950" dirty="0"/>
              <a:t>Ian: </a:t>
            </a:r>
            <a:r>
              <a:rPr lang="en-US" sz="950"/>
              <a:t>Player representation</a:t>
            </a:r>
            <a:endParaRPr lang="en-US" sz="950" dirty="0"/>
          </a:p>
          <a:p>
            <a:pPr lvl="1" indent="-182880" defTabSz="914400">
              <a:spcAft>
                <a:spcPts val="600"/>
              </a:spcAft>
              <a:buSzPts val="1700"/>
              <a:buChar char="●"/>
            </a:pPr>
            <a:r>
              <a:rPr lang="en-US" sz="950" dirty="0" err="1"/>
              <a:t>Sheeka</a:t>
            </a:r>
            <a:r>
              <a:rPr lang="en-US" sz="950" dirty="0"/>
              <a:t>: Verification and validation</a:t>
            </a:r>
          </a:p>
          <a:p>
            <a:pPr lvl="1" indent="-182880" defTabSz="914400">
              <a:spcAft>
                <a:spcPts val="600"/>
              </a:spcAft>
              <a:buSzPts val="1700"/>
              <a:buChar char="●"/>
            </a:pPr>
            <a:r>
              <a:rPr lang="en-US" sz="950" dirty="0"/>
              <a:t>Carmen: Pieces class</a:t>
            </a:r>
          </a:p>
          <a:p>
            <a:pPr lvl="1" indent="-182880" defTabSz="914400">
              <a:spcAft>
                <a:spcPts val="600"/>
              </a:spcAft>
              <a:buSzPts val="1700"/>
              <a:buChar char="●"/>
            </a:pPr>
            <a:endParaRPr lang="en-US" sz="9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311700" y="4535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dirty="0"/>
              <a:t>Methodology - Design Specification </a:t>
            </a:r>
            <a:endParaRPr dirty="0"/>
          </a:p>
        </p:txBody>
      </p:sp>
      <p:pic>
        <p:nvPicPr>
          <p:cNvPr id="2" name="Google Shape;91;p18">
            <a:extLst>
              <a:ext uri="{FF2B5EF4-FFF2-40B4-BE49-F238E27FC236}">
                <a16:creationId xmlns:a16="http://schemas.microsoft.com/office/drawing/2014/main" id="{CFD97AA4-0E0C-848A-886B-A6678CE6E281}"/>
              </a:ext>
            </a:extLst>
          </p:cNvPr>
          <p:cNvPicPr preferRelativeResize="0"/>
          <p:nvPr/>
        </p:nvPicPr>
        <p:blipFill rotWithShape="1">
          <a:blip r:embed="rId3">
            <a:alphaModFix/>
            <a:extLst>
              <a:ext uri="{BEBA8EAE-BF5A-486C-A8C5-ECC9F3942E4B}">
                <a14:imgProps xmlns:a14="http://schemas.microsoft.com/office/drawing/2010/main">
                  <a14:imgLayer r:embed="rId4">
                    <a14:imgEffect>
                      <a14:backgroundRemoval t="8077" b="86923" l="5700" r="99600">
                        <a14:foregroundMark x1="8700" y1="25128" x2="8700" y2="25128"/>
                        <a14:foregroundMark x1="28200" y1="30256" x2="28200" y2="30256"/>
                        <a14:foregroundMark x1="25300" y1="73462" x2="32800" y2="73462"/>
                        <a14:foregroundMark x1="46100" y1="32564" x2="45300" y2="58205"/>
                        <a14:foregroundMark x1="7400" y1="71795" x2="73400" y2="62949"/>
                        <a14:foregroundMark x1="73400" y1="62949" x2="32500" y2="81410"/>
                        <a14:foregroundMark x1="32500" y1="81410" x2="70500" y2="53205"/>
                        <a14:foregroundMark x1="70500" y1="53205" x2="91200" y2="52179"/>
                        <a14:foregroundMark x1="91200" y1="52179" x2="91600" y2="56154"/>
                        <a14:foregroundMark x1="90600" y1="72949" x2="54600" y2="70641"/>
                        <a14:foregroundMark x1="54600" y1="70641" x2="49100" y2="74872"/>
                        <a14:foregroundMark x1="51000" y1="74231" x2="99600" y2="70128"/>
                        <a14:foregroundMark x1="99600" y1="70128" x2="99600" y2="70128"/>
                        <a14:foregroundMark x1="92700" y1="42436" x2="95100" y2="70513"/>
                        <a14:foregroundMark x1="95100" y1="70513" x2="8900" y2="87051"/>
                        <a14:foregroundMark x1="8900" y1="87051" x2="37800" y2="52821"/>
                        <a14:foregroundMark x1="37800" y1="52821" x2="92600" y2="44103"/>
                        <a14:foregroundMark x1="5700" y1="77564" x2="16100" y2="67692"/>
                      </a14:backgroundRemoval>
                    </a14:imgEffect>
                  </a14:imgLayer>
                </a14:imgProps>
              </a:ext>
            </a:extLst>
          </a:blip>
          <a:srcRect r="3119" b="15526"/>
          <a:stretch/>
        </p:blipFill>
        <p:spPr>
          <a:xfrm>
            <a:off x="3346733" y="3543299"/>
            <a:ext cx="2189673" cy="1460799"/>
          </a:xfrm>
          <a:prstGeom prst="rect">
            <a:avLst/>
          </a:prstGeom>
          <a:noFill/>
          <a:ln>
            <a:noFill/>
          </a:ln>
        </p:spPr>
      </p:pic>
      <p:graphicFrame>
        <p:nvGraphicFramePr>
          <p:cNvPr id="92" name="Google Shape;90;p18">
            <a:extLst>
              <a:ext uri="{FF2B5EF4-FFF2-40B4-BE49-F238E27FC236}">
                <a16:creationId xmlns:a16="http://schemas.microsoft.com/office/drawing/2014/main" id="{C7ED2789-EF79-A969-9D6C-0764D83E890C}"/>
              </a:ext>
            </a:extLst>
          </p:cNvPr>
          <p:cNvGraphicFramePr/>
          <p:nvPr>
            <p:extLst>
              <p:ext uri="{D42A27DB-BD31-4B8C-83A1-F6EECF244321}">
                <p14:modId xmlns:p14="http://schemas.microsoft.com/office/powerpoint/2010/main" val="3970395357"/>
              </p:ext>
            </p:extLst>
          </p:nvPr>
        </p:nvGraphicFramePr>
        <p:xfrm>
          <a:off x="451004" y="1088181"/>
          <a:ext cx="7800028" cy="26765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5"/>
        <p:cNvGrpSpPr/>
        <p:nvPr/>
      </p:nvGrpSpPr>
      <p:grpSpPr>
        <a:xfrm>
          <a:off x="0" y="0"/>
          <a:ext cx="0" cy="0"/>
          <a:chOff x="0" y="0"/>
          <a:chExt cx="0" cy="0"/>
        </a:xfrm>
      </p:grpSpPr>
      <p:sp>
        <p:nvSpPr>
          <p:cNvPr id="3079" name="Rectangle 3078">
            <a:extLst>
              <a:ext uri="{FF2B5EF4-FFF2-40B4-BE49-F238E27FC236}">
                <a16:creationId xmlns:a16="http://schemas.microsoft.com/office/drawing/2014/main" id="{5B6D324E-2D03-4162-AF1E-D5E32234E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6" name="Google Shape;96;p19"/>
          <p:cNvSpPr txBox="1">
            <a:spLocks noGrp="1"/>
          </p:cNvSpPr>
          <p:nvPr>
            <p:ph type="title"/>
          </p:nvPr>
        </p:nvSpPr>
        <p:spPr>
          <a:xfrm>
            <a:off x="937260" y="46110"/>
            <a:ext cx="7269480" cy="994171"/>
          </a:xfrm>
          <a:prstGeom prst="rect">
            <a:avLst/>
          </a:prstGeom>
        </p:spPr>
        <p:txBody>
          <a:bodyPr spcFirstLastPara="1" vert="horz" lIns="91440" tIns="45720" rIns="91440" bIns="45720" rtlCol="0" anchor="b" anchorCtr="0">
            <a:normAutofit/>
          </a:bodyPr>
          <a:lstStyle/>
          <a:p>
            <a:pPr marL="0" lvl="0" indent="0" defTabSz="914400">
              <a:spcBef>
                <a:spcPct val="0"/>
              </a:spcBef>
              <a:spcAft>
                <a:spcPts val="0"/>
              </a:spcAft>
            </a:pPr>
            <a:r>
              <a:rPr lang="en-US" sz="3400" spc="-50" dirty="0"/>
              <a:t>Methodology- Design Specification 2</a:t>
            </a:r>
          </a:p>
        </p:txBody>
      </p:sp>
      <p:graphicFrame>
        <p:nvGraphicFramePr>
          <p:cNvPr id="2" name="Google Shape;90;p18">
            <a:extLst>
              <a:ext uri="{FF2B5EF4-FFF2-40B4-BE49-F238E27FC236}">
                <a16:creationId xmlns:a16="http://schemas.microsoft.com/office/drawing/2014/main" id="{4AE1C532-C74A-7FBD-6F09-0BF3C275EC0D}"/>
              </a:ext>
            </a:extLst>
          </p:cNvPr>
          <p:cNvGraphicFramePr/>
          <p:nvPr>
            <p:extLst>
              <p:ext uri="{D42A27DB-BD31-4B8C-83A1-F6EECF244321}">
                <p14:modId xmlns:p14="http://schemas.microsoft.com/office/powerpoint/2010/main" val="3285323399"/>
              </p:ext>
            </p:extLst>
          </p:nvPr>
        </p:nvGraphicFramePr>
        <p:xfrm>
          <a:off x="406712" y="1153989"/>
          <a:ext cx="7800028" cy="26765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74" name="Picture 2" descr="Chess Ultra | Download and Buy Today - Epic Games Store">
            <a:extLst>
              <a:ext uri="{FF2B5EF4-FFF2-40B4-BE49-F238E27FC236}">
                <a16:creationId xmlns:a16="http://schemas.microsoft.com/office/drawing/2014/main" id="{A2432E55-A2B9-71A5-03E3-9E90F68902C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1281" r="27650" b="1"/>
          <a:stretch/>
        </p:blipFill>
        <p:spPr bwMode="auto">
          <a:xfrm>
            <a:off x="5566219" y="2571750"/>
            <a:ext cx="2135566" cy="235221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hess Ultra | Download and Buy Today - Epic Games Store">
            <a:extLst>
              <a:ext uri="{FF2B5EF4-FFF2-40B4-BE49-F238E27FC236}">
                <a16:creationId xmlns:a16="http://schemas.microsoft.com/office/drawing/2014/main" id="{73A2FBDA-FEBA-9E1F-1F65-0CC2B6EA9DF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1281" r="27650" b="1"/>
          <a:stretch/>
        </p:blipFill>
        <p:spPr bwMode="auto">
          <a:xfrm>
            <a:off x="937260" y="2613639"/>
            <a:ext cx="2135566" cy="23522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p:nvSpPr>
          <p:cNvPr id="1031" name="Rectangle 1030">
            <a:extLst>
              <a:ext uri="{FF2B5EF4-FFF2-40B4-BE49-F238E27FC236}">
                <a16:creationId xmlns:a16="http://schemas.microsoft.com/office/drawing/2014/main" id="{5B6D324E-2D03-4162-AF1E-D5E32234E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2" name="Google Shape;102;p20"/>
          <p:cNvSpPr txBox="1">
            <a:spLocks noGrp="1"/>
          </p:cNvSpPr>
          <p:nvPr>
            <p:ph type="title"/>
          </p:nvPr>
        </p:nvSpPr>
        <p:spPr>
          <a:xfrm>
            <a:off x="4815348" y="404315"/>
            <a:ext cx="3400535" cy="1188671"/>
          </a:xfrm>
          <a:prstGeom prst="rect">
            <a:avLst/>
          </a:prstGeom>
        </p:spPr>
        <p:txBody>
          <a:bodyPr spcFirstLastPara="1" vert="horz" lIns="91440" tIns="45720" rIns="91440" bIns="45720" rtlCol="0" anchor="b" anchorCtr="0">
            <a:normAutofit/>
          </a:bodyPr>
          <a:lstStyle/>
          <a:p>
            <a:pPr marL="0" lvl="0" indent="0" defTabSz="914400">
              <a:spcBef>
                <a:spcPct val="0"/>
              </a:spcBef>
              <a:spcAft>
                <a:spcPts val="0"/>
              </a:spcAft>
              <a:buClr>
                <a:schemeClr val="dk1"/>
              </a:buClr>
              <a:buSzPct val="39285"/>
            </a:pPr>
            <a:r>
              <a:rPr lang="en-US" sz="2400" spc="-50"/>
              <a:t>System Architecture</a:t>
            </a:r>
          </a:p>
          <a:p>
            <a:pPr marL="0" lvl="0" indent="0" defTabSz="914400">
              <a:spcBef>
                <a:spcPct val="0"/>
              </a:spcBef>
              <a:spcAft>
                <a:spcPts val="0"/>
              </a:spcAft>
            </a:pPr>
            <a:r>
              <a:rPr lang="en-US" sz="2400" spc="-50"/>
              <a:t> </a:t>
            </a:r>
          </a:p>
        </p:txBody>
      </p:sp>
      <p:pic>
        <p:nvPicPr>
          <p:cNvPr id="1026" name="Picture 2" descr="AlphaZero Chess: How It Works, What Sets It Apart, and What It Can Tell Us  | by Maxim Khovanskiy | Towards Data Science">
            <a:extLst>
              <a:ext uri="{FF2B5EF4-FFF2-40B4-BE49-F238E27FC236}">
                <a16:creationId xmlns:a16="http://schemas.microsoft.com/office/drawing/2014/main" id="{9426E75D-379F-D10F-80A6-3B220C1EBC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29" r="25505"/>
          <a:stretch/>
        </p:blipFill>
        <p:spPr bwMode="auto">
          <a:xfrm>
            <a:off x="20" y="10"/>
            <a:ext cx="4571094" cy="5143490"/>
          </a:xfrm>
          <a:prstGeom prst="rect">
            <a:avLst/>
          </a:prstGeom>
          <a:noFill/>
          <a:extLst>
            <a:ext uri="{909E8E84-426E-40DD-AFC4-6F175D3DCCD1}">
              <a14:hiddenFill xmlns:a14="http://schemas.microsoft.com/office/drawing/2010/main">
                <a:solidFill>
                  <a:srgbClr val="FFFFFF"/>
                </a:solidFill>
              </a14:hiddenFill>
            </a:ext>
          </a:extLst>
        </p:spPr>
      </p:pic>
      <p:sp>
        <p:nvSpPr>
          <p:cNvPr id="103" name="Google Shape;103;p20"/>
          <p:cNvSpPr txBox="1">
            <a:spLocks noGrp="1"/>
          </p:cNvSpPr>
          <p:nvPr>
            <p:ph type="body" idx="1"/>
          </p:nvPr>
        </p:nvSpPr>
        <p:spPr>
          <a:xfrm>
            <a:off x="4743451" y="1389459"/>
            <a:ext cx="3500898" cy="3349725"/>
          </a:xfrm>
          <a:prstGeom prst="rect">
            <a:avLst/>
          </a:prstGeom>
        </p:spPr>
        <p:txBody>
          <a:bodyPr spcFirstLastPara="1" vert="horz" lIns="91440" tIns="45720" rIns="91440" bIns="45720" rtlCol="0" anchorCtr="0">
            <a:normAutofit/>
          </a:bodyPr>
          <a:lstStyle/>
          <a:p>
            <a:pPr marL="0" lvl="0" indent="-182880" defTabSz="914400">
              <a:spcBef>
                <a:spcPts val="1500"/>
              </a:spcBef>
              <a:spcAft>
                <a:spcPts val="0"/>
              </a:spcAft>
              <a:buSzPts val="1100"/>
              <a:buFont typeface="Arial"/>
              <a:buNone/>
            </a:pPr>
            <a:r>
              <a:rPr lang="en-US" sz="800" dirty="0">
                <a:highlight>
                  <a:schemeClr val="lt1"/>
                </a:highlight>
                <a:sym typeface="Times New Roman"/>
              </a:rPr>
              <a:t>Model and Algorithm Structures:</a:t>
            </a:r>
          </a:p>
          <a:p>
            <a:pPr marL="457200" lvl="0" indent="-182880" defTabSz="914400">
              <a:spcBef>
                <a:spcPts val="1500"/>
              </a:spcBef>
              <a:spcAft>
                <a:spcPts val="0"/>
              </a:spcAft>
              <a:buSzPts val="1200"/>
              <a:buFont typeface="Times New Roman"/>
              <a:buChar char="●"/>
            </a:pPr>
            <a:r>
              <a:rPr lang="en-US" sz="800" dirty="0">
                <a:highlight>
                  <a:schemeClr val="lt1"/>
                </a:highlight>
                <a:sym typeface="Times New Roman"/>
              </a:rPr>
              <a:t>Board: A two-dimensional array to represent the board</a:t>
            </a:r>
          </a:p>
          <a:p>
            <a:pPr marL="457200" lvl="0" indent="-182880" defTabSz="914400">
              <a:spcBef>
                <a:spcPts val="0"/>
              </a:spcBef>
              <a:spcAft>
                <a:spcPts val="0"/>
              </a:spcAft>
              <a:buSzPts val="1200"/>
              <a:buFont typeface="Times New Roman"/>
              <a:buChar char="●"/>
            </a:pPr>
            <a:r>
              <a:rPr lang="en-US" sz="800" dirty="0">
                <a:highlight>
                  <a:schemeClr val="lt1"/>
                </a:highlight>
                <a:sym typeface="Times New Roman"/>
              </a:rPr>
              <a:t>Piece: A base class for all the pieces on the board</a:t>
            </a:r>
          </a:p>
          <a:p>
            <a:pPr marL="457200" lvl="0" indent="-182880" defTabSz="914400">
              <a:spcBef>
                <a:spcPts val="0"/>
              </a:spcBef>
              <a:spcAft>
                <a:spcPts val="0"/>
              </a:spcAft>
              <a:buSzPts val="1200"/>
              <a:buFont typeface="Times New Roman"/>
              <a:buChar char="●"/>
            </a:pPr>
            <a:r>
              <a:rPr lang="en-US" sz="800" dirty="0">
                <a:highlight>
                  <a:schemeClr val="lt1"/>
                </a:highlight>
                <a:sym typeface="Times New Roman"/>
              </a:rPr>
              <a:t>King, Queen, Rook, Bishop, Knight, Pawn: Subclasses of Piece with specific movement rules</a:t>
            </a:r>
          </a:p>
          <a:p>
            <a:pPr marL="457200" lvl="0" indent="-182880" defTabSz="914400">
              <a:spcBef>
                <a:spcPts val="0"/>
              </a:spcBef>
              <a:spcAft>
                <a:spcPts val="0"/>
              </a:spcAft>
              <a:buSzPts val="1200"/>
              <a:buFont typeface="Times New Roman"/>
              <a:buChar char="●"/>
            </a:pPr>
            <a:r>
              <a:rPr lang="en-US" sz="800" dirty="0">
                <a:highlight>
                  <a:schemeClr val="lt1"/>
                </a:highlight>
                <a:sym typeface="Times New Roman"/>
              </a:rPr>
              <a:t>Player: A class to represent the player with name and color properties</a:t>
            </a:r>
          </a:p>
          <a:p>
            <a:pPr marL="457200" lvl="0" indent="-182880" defTabSz="914400">
              <a:spcBef>
                <a:spcPts val="0"/>
              </a:spcBef>
              <a:spcAft>
                <a:spcPts val="0"/>
              </a:spcAft>
              <a:buSzPts val="1200"/>
              <a:buFont typeface="Times New Roman"/>
              <a:buChar char="●"/>
            </a:pPr>
            <a:r>
              <a:rPr lang="en-US" sz="800" dirty="0">
                <a:highlight>
                  <a:schemeClr val="lt1"/>
                </a:highlight>
                <a:sym typeface="Times New Roman"/>
              </a:rPr>
              <a:t>Game: A class to manage the game flow, including initializing the board and players, validating moves, detecting check/checkmate, and ending the game</a:t>
            </a:r>
          </a:p>
          <a:p>
            <a:pPr marL="0" lvl="0" indent="-182880" defTabSz="914400">
              <a:spcBef>
                <a:spcPts val="1500"/>
              </a:spcBef>
              <a:spcAft>
                <a:spcPts val="0"/>
              </a:spcAft>
              <a:buNone/>
            </a:pPr>
            <a:r>
              <a:rPr lang="en-US" sz="800" dirty="0">
                <a:sym typeface="Times New Roman"/>
              </a:rPr>
              <a:t>Project Outcomes and Deliverables:</a:t>
            </a:r>
          </a:p>
          <a:p>
            <a:pPr marL="457200" lvl="0" indent="-182880" defTabSz="914400">
              <a:spcBef>
                <a:spcPts val="1500"/>
              </a:spcBef>
              <a:spcAft>
                <a:spcPts val="0"/>
              </a:spcAft>
              <a:buSzPts val="1200"/>
              <a:buFont typeface="Times New Roman"/>
              <a:buChar char="●"/>
            </a:pPr>
            <a:r>
              <a:rPr lang="en-US" sz="800" dirty="0">
                <a:highlight>
                  <a:schemeClr val="lt1"/>
                </a:highlight>
                <a:sym typeface="Times New Roman"/>
              </a:rPr>
              <a:t>The deliverables will include the Python code, any necessary libraries or dependencies, and any documentation or instructions for running the game. This project will provide a good exercise in object-oriented programming, data structures, and algorithm design.</a:t>
            </a:r>
            <a:endParaRPr lang="en-US" sz="800" dirty="0">
              <a:sym typeface="Times New Roman"/>
            </a:endParaRPr>
          </a:p>
          <a:p>
            <a:pPr marL="0" lvl="0" indent="-182880" defTabSz="914400">
              <a:spcBef>
                <a:spcPts val="0"/>
              </a:spcBef>
              <a:spcAft>
                <a:spcPts val="1200"/>
              </a:spcAft>
              <a:buNone/>
            </a:pPr>
            <a:endParaRPr lang="en-US" sz="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s-ES"/>
              <a:t>System Architecture - Flowchart</a:t>
            </a:r>
          </a:p>
          <a:p>
            <a:pPr marL="0" lvl="0" indent="0" algn="l" rtl="0">
              <a:spcBef>
                <a:spcPts val="0"/>
              </a:spcBef>
              <a:spcAft>
                <a:spcPts val="0"/>
              </a:spcAft>
              <a:buNone/>
            </a:pPr>
            <a:endParaRPr lang="es-ES"/>
          </a:p>
        </p:txBody>
      </p:sp>
      <p:pic>
        <p:nvPicPr>
          <p:cNvPr id="2" name="Google Shape;109;p21">
            <a:extLst>
              <a:ext uri="{FF2B5EF4-FFF2-40B4-BE49-F238E27FC236}">
                <a16:creationId xmlns:a16="http://schemas.microsoft.com/office/drawing/2014/main" id="{1B40DD39-3FAD-A29C-9C08-8726518A835B}"/>
              </a:ext>
            </a:extLst>
          </p:cNvPr>
          <p:cNvPicPr preferRelativeResize="0"/>
          <p:nvPr/>
        </p:nvPicPr>
        <p:blipFill>
          <a:blip r:embed="rId3">
            <a:alphaModFix/>
          </a:blip>
          <a:stretch>
            <a:fillRect/>
          </a:stretch>
        </p:blipFill>
        <p:spPr>
          <a:xfrm>
            <a:off x="699375" y="1017725"/>
            <a:ext cx="6415800" cy="3879316"/>
          </a:xfrm>
          <a:prstGeom prst="rect">
            <a:avLst/>
          </a:prstGeom>
          <a:noFill/>
          <a:ln>
            <a:noFill/>
          </a:ln>
        </p:spPr>
      </p:pic>
    </p:spTree>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TM03457515[[fn=View]]</Template>
  <TotalTime>53</TotalTime>
  <Words>1288</Words>
  <Application>Microsoft Office PowerPoint</Application>
  <PresentationFormat>On-screen Show (16:9)</PresentationFormat>
  <Paragraphs>101</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Wingdings 2</vt:lpstr>
      <vt:lpstr>Times New Roman</vt:lpstr>
      <vt:lpstr>Century Schoolbook</vt:lpstr>
      <vt:lpstr>Arial</vt:lpstr>
      <vt:lpstr>View</vt:lpstr>
      <vt:lpstr>CHESS</vt:lpstr>
      <vt:lpstr>Abstract</vt:lpstr>
      <vt:lpstr>Introduction and Background</vt:lpstr>
      <vt:lpstr>Introduction and Background</vt:lpstr>
      <vt:lpstr>Objectives</vt:lpstr>
      <vt:lpstr>Methodology - Design Specification </vt:lpstr>
      <vt:lpstr>Methodology- Design Specification 2</vt:lpstr>
      <vt:lpstr>System Architecture  </vt:lpstr>
      <vt:lpstr>System Architecture - Flowchart </vt:lpstr>
      <vt:lpstr>Project Timeline refer to slide 10  </vt:lpstr>
      <vt:lpstr>Conclusion</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CHESS</dc:title>
  <dc:creator>carmen</dc:creator>
  <cp:lastModifiedBy>Carmen  Villalobos Garcia</cp:lastModifiedBy>
  <cp:revision>7</cp:revision>
  <dcterms:modified xsi:type="dcterms:W3CDTF">2023-04-03T15:29:40Z</dcterms:modified>
</cp:coreProperties>
</file>